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6" r:id="rId2"/>
    <p:sldId id="389" r:id="rId3"/>
    <p:sldId id="354" r:id="rId4"/>
    <p:sldId id="270" r:id="rId5"/>
    <p:sldId id="334" r:id="rId6"/>
    <p:sldId id="319" r:id="rId7"/>
    <p:sldId id="378" r:id="rId8"/>
    <p:sldId id="340" r:id="rId9"/>
    <p:sldId id="385" r:id="rId10"/>
    <p:sldId id="381" r:id="rId11"/>
    <p:sldId id="384" r:id="rId12"/>
    <p:sldId id="382" r:id="rId13"/>
    <p:sldId id="373" r:id="rId14"/>
    <p:sldId id="379" r:id="rId15"/>
    <p:sldId id="380" r:id="rId16"/>
    <p:sldId id="386" r:id="rId17"/>
    <p:sldId id="387" r:id="rId18"/>
    <p:sldId id="388" r:id="rId19"/>
    <p:sldId id="337" r:id="rId20"/>
    <p:sldId id="273" r:id="rId21"/>
    <p:sldId id="353" r:id="rId22"/>
    <p:sldId id="357" r:id="rId23"/>
    <p:sldId id="368" r:id="rId2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DEB"/>
    <a:srgbClr val="477381"/>
    <a:srgbClr val="0091FE"/>
    <a:srgbClr val="0078D2"/>
    <a:srgbClr val="0094C8"/>
    <a:srgbClr val="AFEAFF"/>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24" autoAdjust="0"/>
  </p:normalViewPr>
  <p:slideViewPr>
    <p:cSldViewPr snapToGrid="0">
      <p:cViewPr varScale="1">
        <p:scale>
          <a:sx n="68" d="100"/>
          <a:sy n="68" d="100"/>
        </p:scale>
        <p:origin x="1386" y="96"/>
      </p:cViewPr>
      <p:guideLst>
        <p:guide orient="horz" pos="2160"/>
        <p:guide pos="2880"/>
      </p:guideLst>
    </p:cSldViewPr>
  </p:slideViewPr>
  <p:notesTextViewPr>
    <p:cViewPr>
      <p:scale>
        <a:sx n="1" d="1"/>
        <a:sy n="1" d="1"/>
      </p:scale>
      <p:origin x="0" y="0"/>
    </p:cViewPr>
  </p:notesTextViewPr>
  <p:sorterViewPr>
    <p:cViewPr>
      <p:scale>
        <a:sx n="200" d="100"/>
        <a:sy n="200" d="100"/>
      </p:scale>
      <p:origin x="0" y="-21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3EFD4D8-2AD6-4760-B0DA-45D9E510349D}" type="datetimeFigureOut">
              <a:rPr lang="it-IT" smtClean="0"/>
              <a:pPr/>
              <a:t>17/09/2019</a:t>
            </a:fld>
            <a:endParaRPr lang="it-IT"/>
          </a:p>
        </p:txBody>
      </p:sp>
      <p:sp>
        <p:nvSpPr>
          <p:cNvPr id="4" name="Segnaposto immagine diapositiva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34B95E4-B801-4D8D-8F13-7436826F1576}" type="slidenum">
              <a:rPr lang="it-IT" smtClean="0"/>
              <a:pPr/>
              <a:t>‹N›</a:t>
            </a:fld>
            <a:endParaRPr lang="it-IT"/>
          </a:p>
        </p:txBody>
      </p:sp>
    </p:spTree>
    <p:extLst>
      <p:ext uri="{BB962C8B-B14F-4D97-AF65-F5344CB8AC3E}">
        <p14:creationId xmlns:p14="http://schemas.microsoft.com/office/powerpoint/2010/main" val="57304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4B95E4-B801-4D8D-8F13-7436826F1576}" type="slidenum">
              <a:rPr lang="it-IT" smtClean="0"/>
              <a:pPr/>
              <a:t>1</a:t>
            </a:fld>
            <a:endParaRPr lang="it-IT"/>
          </a:p>
        </p:txBody>
      </p:sp>
    </p:spTree>
    <p:extLst>
      <p:ext uri="{BB962C8B-B14F-4D97-AF65-F5344CB8AC3E}">
        <p14:creationId xmlns:p14="http://schemas.microsoft.com/office/powerpoint/2010/main" val="17497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4B95E4-B801-4D8D-8F13-7436826F1576}" type="slidenum">
              <a:rPr lang="it-IT" smtClean="0"/>
              <a:pPr/>
              <a:t>2</a:t>
            </a:fld>
            <a:endParaRPr lang="it-IT"/>
          </a:p>
        </p:txBody>
      </p:sp>
    </p:spTree>
    <p:extLst>
      <p:ext uri="{BB962C8B-B14F-4D97-AF65-F5344CB8AC3E}">
        <p14:creationId xmlns:p14="http://schemas.microsoft.com/office/powerpoint/2010/main" val="116831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4B95E4-B801-4D8D-8F13-7436826F1576}" type="slidenum">
              <a:rPr lang="it-IT" smtClean="0"/>
              <a:pPr/>
              <a:t>3</a:t>
            </a:fld>
            <a:endParaRPr lang="it-IT"/>
          </a:p>
        </p:txBody>
      </p:sp>
    </p:spTree>
    <p:extLst>
      <p:ext uri="{BB962C8B-B14F-4D97-AF65-F5344CB8AC3E}">
        <p14:creationId xmlns:p14="http://schemas.microsoft.com/office/powerpoint/2010/main" val="370192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4</a:t>
            </a:fld>
            <a:endParaRPr lang="it-IT"/>
          </a:p>
        </p:txBody>
      </p:sp>
    </p:spTree>
    <p:extLst>
      <p:ext uri="{BB962C8B-B14F-4D97-AF65-F5344CB8AC3E}">
        <p14:creationId xmlns:p14="http://schemas.microsoft.com/office/powerpoint/2010/main" val="85818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6</a:t>
            </a:fld>
            <a:endParaRPr lang="it-IT"/>
          </a:p>
        </p:txBody>
      </p:sp>
    </p:spTree>
    <p:extLst>
      <p:ext uri="{BB962C8B-B14F-4D97-AF65-F5344CB8AC3E}">
        <p14:creationId xmlns:p14="http://schemas.microsoft.com/office/powerpoint/2010/main" val="61294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7</a:t>
            </a:fld>
            <a:endParaRPr lang="it-IT"/>
          </a:p>
        </p:txBody>
      </p:sp>
    </p:spTree>
    <p:extLst>
      <p:ext uri="{BB962C8B-B14F-4D97-AF65-F5344CB8AC3E}">
        <p14:creationId xmlns:p14="http://schemas.microsoft.com/office/powerpoint/2010/main" val="61294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19</a:t>
            </a:fld>
            <a:endParaRPr lang="it-IT"/>
          </a:p>
        </p:txBody>
      </p:sp>
    </p:spTree>
    <p:extLst>
      <p:ext uri="{BB962C8B-B14F-4D97-AF65-F5344CB8AC3E}">
        <p14:creationId xmlns:p14="http://schemas.microsoft.com/office/powerpoint/2010/main" val="329875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21</a:t>
            </a:fld>
            <a:endParaRPr lang="it-IT"/>
          </a:p>
        </p:txBody>
      </p:sp>
    </p:spTree>
    <p:extLst>
      <p:ext uri="{BB962C8B-B14F-4D97-AF65-F5344CB8AC3E}">
        <p14:creationId xmlns:p14="http://schemas.microsoft.com/office/powerpoint/2010/main" val="190558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4B95E4-B801-4D8D-8F13-7436826F1576}" type="slidenum">
              <a:rPr lang="it-IT" smtClean="0"/>
              <a:pPr/>
              <a:t>23</a:t>
            </a:fld>
            <a:endParaRPr lang="it-IT"/>
          </a:p>
        </p:txBody>
      </p:sp>
    </p:spTree>
    <p:extLst>
      <p:ext uri="{BB962C8B-B14F-4D97-AF65-F5344CB8AC3E}">
        <p14:creationId xmlns:p14="http://schemas.microsoft.com/office/powerpoint/2010/main" val="7826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124649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32346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368241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340304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386175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77655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403415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119748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240514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390410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E833212-A22E-46C3-83A3-3BA41CC5FC29}" type="datetimeFigureOut">
              <a:rPr lang="it-IT" smtClean="0"/>
              <a:pPr/>
              <a:t>17/09/2019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8E7A9F-E795-4693-A88C-18EF3441990F}" type="slidenum">
              <a:rPr lang="it-IT" smtClean="0"/>
              <a:pPr/>
              <a:t>‹N›</a:t>
            </a:fld>
            <a:endParaRPr lang="it-IT"/>
          </a:p>
        </p:txBody>
      </p:sp>
    </p:spTree>
    <p:extLst>
      <p:ext uri="{BB962C8B-B14F-4D97-AF65-F5344CB8AC3E}">
        <p14:creationId xmlns:p14="http://schemas.microsoft.com/office/powerpoint/2010/main" val="415920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33212-A22E-46C3-83A3-3BA41CC5FC29}" type="datetimeFigureOut">
              <a:rPr lang="it-IT" smtClean="0"/>
              <a:pPr/>
              <a:t>17/09/2019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7A9F-E795-4693-A88C-18EF3441990F}" type="slidenum">
              <a:rPr lang="it-IT" smtClean="0"/>
              <a:pPr/>
              <a:t>‹N›</a:t>
            </a:fld>
            <a:endParaRPr lang="it-IT"/>
          </a:p>
        </p:txBody>
      </p:sp>
    </p:spTree>
    <p:extLst>
      <p:ext uri="{BB962C8B-B14F-4D97-AF65-F5344CB8AC3E}">
        <p14:creationId xmlns:p14="http://schemas.microsoft.com/office/powerpoint/2010/main" val="24971757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google.it/search?ei=f86gW4jYJLHisAfA0Z3ABw&amp;q=OSPEDALE+DI+sanremo&amp;oq=OSPEDALE+DI+sanremo&amp;gs_l=psy-ab.3..0l4j0i7i30k1j0l2j0i20i263k1j0l2.450630.456247.0.457416.22.22.0.0.0.0.122.1703.21j1.22.0..2..0...1.1.64.psy-ab..0.6.520...0i13i30k1j0i8i13i30k1j35i39k1j33i10k1j0i13k1.0.G8xuVKahIr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ttangolo 14"/>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168" y="117915"/>
            <a:ext cx="4577537" cy="33110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3" descr="Risultati immagini per logo comune sanre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25" descr="Risultati immagini per logo comune sanrem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 name="Immagine 2" descr="Immagine che contiene screenshot&#10;&#10;Descrizione generata con affidabilità molto elevata">
            <a:extLst>
              <a:ext uri="{FF2B5EF4-FFF2-40B4-BE49-F238E27FC236}">
                <a16:creationId xmlns:a16="http://schemas.microsoft.com/office/drawing/2014/main" id="{D3608894-10CF-4F32-8EA0-6D7C0C1B9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247" y="3258000"/>
            <a:ext cx="2600000" cy="1800000"/>
          </a:xfrm>
          <a:prstGeom prst="rect">
            <a:avLst/>
          </a:prstGeom>
        </p:spPr>
      </p:pic>
      <p:pic>
        <p:nvPicPr>
          <p:cNvPr id="7" name="Immagine 6">
            <a:extLst>
              <a:ext uri="{FF2B5EF4-FFF2-40B4-BE49-F238E27FC236}">
                <a16:creationId xmlns:a16="http://schemas.microsoft.com/office/drawing/2014/main" id="{6B07BBE2-7365-4E02-831D-E2A97BBFD5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18" y="5058000"/>
            <a:ext cx="2600000" cy="1800000"/>
          </a:xfrm>
          <a:prstGeom prst="rect">
            <a:avLst/>
          </a:prstGeom>
        </p:spPr>
      </p:pic>
      <p:pic>
        <p:nvPicPr>
          <p:cNvPr id="9" name="Immagine 8" descr="Immagine che contiene screenshot&#10;&#10;Descrizione generata con affidabilità elevata">
            <a:extLst>
              <a:ext uri="{FF2B5EF4-FFF2-40B4-BE49-F238E27FC236}">
                <a16:creationId xmlns:a16="http://schemas.microsoft.com/office/drawing/2014/main" id="{13285393-2F76-47DB-B2C1-945F08D52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5176" y="5058000"/>
            <a:ext cx="2600000" cy="1800000"/>
          </a:xfrm>
          <a:prstGeom prst="rect">
            <a:avLst/>
          </a:prstGeom>
        </p:spPr>
      </p:pic>
      <p:pic>
        <p:nvPicPr>
          <p:cNvPr id="11" name="Immagine 10" descr="Immagine che contiene screenshot&#10;&#10;Descrizione generata con affidabilità elevata">
            <a:extLst>
              <a:ext uri="{FF2B5EF4-FFF2-40B4-BE49-F238E27FC236}">
                <a16:creationId xmlns:a16="http://schemas.microsoft.com/office/drawing/2014/main" id="{B3B1C7FA-951F-4B8A-A416-4F6230ED6E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8134" y="5058000"/>
            <a:ext cx="2600000" cy="1800000"/>
          </a:xfrm>
          <a:prstGeom prst="rect">
            <a:avLst/>
          </a:prstGeom>
        </p:spPr>
      </p:pic>
    </p:spTree>
    <p:extLst>
      <p:ext uri="{BB962C8B-B14F-4D97-AF65-F5344CB8AC3E}">
        <p14:creationId xmlns:p14="http://schemas.microsoft.com/office/powerpoint/2010/main" val="283205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3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200" b="1" spc="800" dirty="0">
                <a:latin typeface="BankGothic Md BT" panose="020B0807020203060204" pitchFamily="34" charset="0"/>
              </a:rPr>
              <a:t>Campo Gara</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3" name="Immagine 2">
            <a:extLst>
              <a:ext uri="{FF2B5EF4-FFF2-40B4-BE49-F238E27FC236}">
                <a16:creationId xmlns:a16="http://schemas.microsoft.com/office/drawing/2014/main" id="{6231C1D0-52E7-4777-8077-96217CFE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79" y="736692"/>
            <a:ext cx="7962900" cy="5581650"/>
          </a:xfrm>
          <a:prstGeom prst="rect">
            <a:avLst/>
          </a:prstGeom>
        </p:spPr>
      </p:pic>
    </p:spTree>
    <p:extLst>
      <p:ext uri="{BB962C8B-B14F-4D97-AF65-F5344CB8AC3E}">
        <p14:creationId xmlns:p14="http://schemas.microsoft.com/office/powerpoint/2010/main" val="24988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3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200" b="1" spc="800" dirty="0">
                <a:latin typeface="BankGothic Md BT" panose="020B0807020203060204" pitchFamily="34" charset="0"/>
              </a:rPr>
              <a:t>Campo Gara</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9" name="CasellaDiTesto 8">
            <a:extLst>
              <a:ext uri="{FF2B5EF4-FFF2-40B4-BE49-F238E27FC236}">
                <a16:creationId xmlns:a16="http://schemas.microsoft.com/office/drawing/2014/main" id="{742940EB-004E-4BF3-9E0C-62DC365D363B}"/>
              </a:ext>
            </a:extLst>
          </p:cNvPr>
          <p:cNvSpPr txBox="1"/>
          <p:nvPr/>
        </p:nvSpPr>
        <p:spPr>
          <a:xfrm>
            <a:off x="123825" y="733425"/>
            <a:ext cx="8496300" cy="646331"/>
          </a:xfrm>
          <a:prstGeom prst="rect">
            <a:avLst/>
          </a:prstGeom>
          <a:noFill/>
        </p:spPr>
        <p:txBody>
          <a:bodyPr wrap="square" rtlCol="0">
            <a:spAutoFit/>
          </a:bodyPr>
          <a:lstStyle/>
          <a:p>
            <a:r>
              <a:rPr lang="it-IT" dirty="0"/>
              <a:t>Le docce sono gratuite e sono situate di fronte al molo I dove si può usufruire, anche, di WC aggiuntivi. </a:t>
            </a:r>
            <a:r>
              <a:rPr lang="it-IT" b="1" dirty="0">
                <a:solidFill>
                  <a:srgbClr val="FF0000"/>
                </a:solidFill>
              </a:rPr>
              <a:t>Codice di accesso per i bagni del Porto: 1212</a:t>
            </a:r>
          </a:p>
        </p:txBody>
      </p:sp>
      <p:pic>
        <p:nvPicPr>
          <p:cNvPr id="4" name="Immagine 3" descr="Immagine che contiene circuito&#10;&#10;Descrizione generata con affidabilità elevata">
            <a:extLst>
              <a:ext uri="{FF2B5EF4-FFF2-40B4-BE49-F238E27FC236}">
                <a16:creationId xmlns:a16="http://schemas.microsoft.com/office/drawing/2014/main" id="{35AB1F2C-30BE-477D-8549-8207B2A9A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93" y="1748136"/>
            <a:ext cx="8230757" cy="3776364"/>
          </a:xfrm>
          <a:prstGeom prst="rect">
            <a:avLst/>
          </a:prstGeom>
        </p:spPr>
      </p:pic>
    </p:spTree>
    <p:extLst>
      <p:ext uri="{BB962C8B-B14F-4D97-AF65-F5344CB8AC3E}">
        <p14:creationId xmlns:p14="http://schemas.microsoft.com/office/powerpoint/2010/main" val="128194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2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solidFill>
            <a:srgbClr val="0094C8"/>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spc="800" dirty="0">
                <a:latin typeface="BankGothic Md BT" panose="020B0807020203060204" pitchFamily="34" charset="0"/>
              </a:rPr>
              <a:t>Flussi</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7" name="Immagine 6">
            <a:extLst>
              <a:ext uri="{FF2B5EF4-FFF2-40B4-BE49-F238E27FC236}">
                <a16:creationId xmlns:a16="http://schemas.microsoft.com/office/drawing/2014/main" id="{0100D7C0-3A73-4A04-B115-AF1291DAE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79" y="736692"/>
            <a:ext cx="7962900" cy="5581650"/>
          </a:xfrm>
          <a:prstGeom prst="rect">
            <a:avLst/>
          </a:prstGeom>
        </p:spPr>
      </p:pic>
    </p:spTree>
    <p:extLst>
      <p:ext uri="{BB962C8B-B14F-4D97-AF65-F5344CB8AC3E}">
        <p14:creationId xmlns:p14="http://schemas.microsoft.com/office/powerpoint/2010/main" val="101406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695449"/>
            <a:ext cx="8334375" cy="474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600" b="1" spc="800" dirty="0">
                <a:latin typeface="BankGothic Md BT" panose="020B0807020203060204" pitchFamily="34" charset="0"/>
              </a:rPr>
              <a:t>Percorsi gare</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8" name="Rettangolo 7"/>
          <p:cNvSpPr/>
          <p:nvPr/>
        </p:nvSpPr>
        <p:spPr>
          <a:xfrm rot="16200000">
            <a:off x="5488552" y="3202552"/>
            <a:ext cx="6858001" cy="4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2" name="CasellaDiTesto 1"/>
          <p:cNvSpPr txBox="1"/>
          <p:nvPr/>
        </p:nvSpPr>
        <p:spPr>
          <a:xfrm>
            <a:off x="333375" y="876299"/>
            <a:ext cx="8048625" cy="646331"/>
          </a:xfrm>
          <a:prstGeom prst="rect">
            <a:avLst/>
          </a:prstGeom>
          <a:noFill/>
        </p:spPr>
        <p:txBody>
          <a:bodyPr wrap="square" rtlCol="0">
            <a:spAutoFit/>
          </a:bodyPr>
          <a:lstStyle/>
          <a:p>
            <a:r>
              <a:rPr lang="it-IT" b="1" dirty="0"/>
              <a:t>Nuoto: </a:t>
            </a:r>
            <a:r>
              <a:rPr lang="it-IT" dirty="0"/>
              <a:t>La distanza da affrontare per tutte le gare è di mt 200. Gli atleti dovranno svolgere la frazione di nuoto </a:t>
            </a:r>
            <a:r>
              <a:rPr lang="it-IT" b="1" dirty="0"/>
              <a:t>in senso orario</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697502"/>
            <a:ext cx="8301022" cy="473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76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05072"/>
            <a:ext cx="7479279" cy="54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600" b="1" spc="800" dirty="0">
                <a:latin typeface="BankGothic Md BT" panose="020B0807020203060204" pitchFamily="34" charset="0"/>
              </a:rPr>
              <a:t>Percorsi gare</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2" name="CasellaDiTesto 1"/>
          <p:cNvSpPr txBox="1"/>
          <p:nvPr/>
        </p:nvSpPr>
        <p:spPr>
          <a:xfrm>
            <a:off x="123825" y="504907"/>
            <a:ext cx="8496300" cy="984885"/>
          </a:xfrm>
          <a:prstGeom prst="rect">
            <a:avLst/>
          </a:prstGeom>
          <a:noFill/>
        </p:spPr>
        <p:txBody>
          <a:bodyPr wrap="square" rtlCol="0">
            <a:spAutoFit/>
          </a:bodyPr>
          <a:lstStyle/>
          <a:p>
            <a:r>
              <a:rPr lang="it-IT" sz="1600" b="1" dirty="0"/>
              <a:t>Ciclismo: </a:t>
            </a:r>
            <a:r>
              <a:rPr lang="it-IT" sz="1400" dirty="0"/>
              <a:t>Il percorso non presenta particolari difficoltà altimetriche ed è completamente asfaltato. Misura 2 km e dovrà essere affrontato per 2 volte dalle categorie Youth, Junior e U23.</a:t>
            </a:r>
          </a:p>
          <a:p>
            <a:r>
              <a:rPr lang="it-IT" sz="1400" dirty="0"/>
              <a:t>Per le gare riservate alla categoria Ragazzi, il percorso sarà accorciato di 500 mt. Misurerà, quindi, 1,5 km e dovrà essere ripetuto due volte.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17" y="1459014"/>
            <a:ext cx="7716916" cy="538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81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1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600" b="1" spc="800" dirty="0">
                <a:latin typeface="BankGothic Md BT" panose="020B0807020203060204" pitchFamily="34" charset="0"/>
              </a:rPr>
              <a:t>Percorsi gare</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14338" name="Picture 2" descr="Corsa Giov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72" y="1967325"/>
            <a:ext cx="8339007" cy="46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07072" y="736693"/>
            <a:ext cx="8339007" cy="646331"/>
          </a:xfrm>
          <a:prstGeom prst="rect">
            <a:avLst/>
          </a:prstGeom>
          <a:noFill/>
        </p:spPr>
        <p:txBody>
          <a:bodyPr wrap="square" rtlCol="0">
            <a:spAutoFit/>
          </a:bodyPr>
          <a:lstStyle/>
          <a:p>
            <a:r>
              <a:rPr lang="it-IT" b="1" dirty="0"/>
              <a:t>Corsa: </a:t>
            </a:r>
            <a:r>
              <a:rPr lang="it-IT" dirty="0"/>
              <a:t>Il percorso podistico è un bastone di 500 mt che affrontato in andata e ritorno misura 1 km esatto.</a:t>
            </a:r>
          </a:p>
        </p:txBody>
      </p:sp>
    </p:spTree>
    <p:extLst>
      <p:ext uri="{BB962C8B-B14F-4D97-AF65-F5344CB8AC3E}">
        <p14:creationId xmlns:p14="http://schemas.microsoft.com/office/powerpoint/2010/main" val="229209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1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b="1" spc="800" dirty="0">
                <a:latin typeface="BankGothic Md BT" panose="020B0807020203060204" pitchFamily="34" charset="0"/>
              </a:rPr>
              <a:t>Triathlon Olimpico</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2" name="CasellaDiTesto 1"/>
          <p:cNvSpPr txBox="1"/>
          <p:nvPr/>
        </p:nvSpPr>
        <p:spPr>
          <a:xfrm>
            <a:off x="207072" y="736693"/>
            <a:ext cx="8339007" cy="1200329"/>
          </a:xfrm>
          <a:prstGeom prst="rect">
            <a:avLst/>
          </a:prstGeom>
          <a:noFill/>
        </p:spPr>
        <p:txBody>
          <a:bodyPr wrap="square" rtlCol="0">
            <a:spAutoFit/>
          </a:bodyPr>
          <a:lstStyle/>
          <a:p>
            <a:r>
              <a:rPr lang="it-IT" b="1" dirty="0"/>
              <a:t>Nuoto: </a:t>
            </a:r>
            <a:r>
              <a:rPr lang="it-IT" dirty="0"/>
              <a:t>Nello specchio acqueo antistante i Bagni Morgana; sia in caso di mare calmo che in caso di mare mosso, rettangolo di mt 500 da ripetere 3 volte. Partenza dall’acqua e uscita all’australiana al termine di ogni giro.</a:t>
            </a:r>
          </a:p>
          <a:p>
            <a:r>
              <a:rPr lang="it-IT" dirty="0"/>
              <a:t>Tempo massimo frazione di nuoto 45’.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2" y="2196997"/>
            <a:ext cx="8245247" cy="461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84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1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b="1" spc="800" dirty="0">
                <a:latin typeface="BankGothic Md BT" panose="020B0807020203060204" pitchFamily="34" charset="0"/>
              </a:rPr>
              <a:t>Triathlon Olimpico</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2" name="CasellaDiTesto 1"/>
          <p:cNvSpPr txBox="1"/>
          <p:nvPr/>
        </p:nvSpPr>
        <p:spPr>
          <a:xfrm>
            <a:off x="207072" y="736693"/>
            <a:ext cx="8339007" cy="2308324"/>
          </a:xfrm>
          <a:prstGeom prst="rect">
            <a:avLst/>
          </a:prstGeom>
          <a:noFill/>
        </p:spPr>
        <p:txBody>
          <a:bodyPr wrap="square" rtlCol="0">
            <a:spAutoFit/>
          </a:bodyPr>
          <a:lstStyle/>
          <a:p>
            <a:r>
              <a:rPr lang="it-IT" b="1" dirty="0"/>
              <a:t>Ciclismo: </a:t>
            </a:r>
            <a:r>
              <a:rPr lang="it-IT" dirty="0"/>
              <a:t>Il percorso ciclistico (42 km) è stato rinnovato per garantire una maggiore sicurezza per gli atleti. I primi 16 km saranno completamente pianeggianti e si svilupperanno sulla Pista Ciclo Pedonale del Parco Costiero Riviera dei Fiori da Sanremo, sino a San Lorenzo al Mare. Ci si immetterà, poi, sull’Aurelia per ripercorrere gli ultimi 24 km della Milano Sanremo, affrontando il Cipressa, prima, e il Poggio, poi. </a:t>
            </a:r>
          </a:p>
          <a:p>
            <a:r>
              <a:rPr lang="it-IT" dirty="0"/>
              <a:t>Sanremo, Taggia, Riva Ligure, Santo Stefano al Mare, Cipressa, Costarainera e San Lorenzo al Mare, i comuni attraversati da questa spettacolare frazione. </a:t>
            </a:r>
          </a:p>
          <a:p>
            <a:r>
              <a:rPr lang="it-IT" dirty="0"/>
              <a:t>Tempo massimo frazione di nuoto e ciclismo 2h 45’.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3045017"/>
            <a:ext cx="8546078" cy="376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56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14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b="1" spc="800" dirty="0">
                <a:latin typeface="BankGothic Md BT" panose="020B0807020203060204" pitchFamily="34" charset="0"/>
              </a:rPr>
              <a:t>Triathlon Olimpico</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2" name="CasellaDiTesto 1"/>
          <p:cNvSpPr txBox="1"/>
          <p:nvPr/>
        </p:nvSpPr>
        <p:spPr>
          <a:xfrm>
            <a:off x="207072" y="736693"/>
            <a:ext cx="8339007" cy="1477328"/>
          </a:xfrm>
          <a:prstGeom prst="rect">
            <a:avLst/>
          </a:prstGeom>
          <a:noFill/>
        </p:spPr>
        <p:txBody>
          <a:bodyPr wrap="square" rtlCol="0">
            <a:spAutoFit/>
          </a:bodyPr>
          <a:lstStyle/>
          <a:p>
            <a:r>
              <a:rPr lang="it-IT" b="1" dirty="0"/>
              <a:t>Corsa: </a:t>
            </a:r>
            <a:r>
              <a:rPr lang="it-IT" dirty="0"/>
              <a:t>Il percorso podistico si snoda al di fuori di </a:t>
            </a:r>
            <a:r>
              <a:rPr lang="it-IT" dirty="0" err="1"/>
              <a:t>Portosole</a:t>
            </a:r>
            <a:r>
              <a:rPr lang="it-IT" dirty="0"/>
              <a:t>. Si transita su Corso Trento Trieste, Corso Nazario Sauro e, infine, sul molo di Porto Vecchio dove, tutte le mattine, rientrano i pescherecci e vendono direttamente il loro pesce. Sanremo sempre sullo sfondo. Il bastone, andata e ritorno, è di 3,3 km. Completamente pianeggiante, dovrà essere affrontato dagli atleti per 3 volte per un totale di 10 Km.</a:t>
            </a:r>
          </a:p>
        </p:txBody>
      </p:sp>
      <p:pic>
        <p:nvPicPr>
          <p:cNvPr id="11266" name="Picture 2">
            <a:extLst>
              <a:ext uri="{FF2B5EF4-FFF2-40B4-BE49-F238E27FC236}">
                <a16:creationId xmlns:a16="http://schemas.microsoft.com/office/drawing/2014/main" id="{204F70FB-A3F3-4CAF-BCD7-1ACE1E2E5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79" y="2214021"/>
            <a:ext cx="8329713" cy="475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04" y="1105072"/>
            <a:ext cx="8334375" cy="551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600" b="1" spc="800" dirty="0">
                <a:latin typeface="BankGothic Md BT" panose="020B0807020203060204" pitchFamily="34" charset="0"/>
              </a:rPr>
              <a:t>Distanze di Gara</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0" y="405465"/>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12" name="Rettangolo 11"/>
          <p:cNvSpPr/>
          <p:nvPr/>
        </p:nvSpPr>
        <p:spPr>
          <a:xfrm>
            <a:off x="211704" y="600575"/>
            <a:ext cx="8636462" cy="523220"/>
          </a:xfrm>
          <a:prstGeom prst="rect">
            <a:avLst/>
          </a:prstGeom>
        </p:spPr>
        <p:txBody>
          <a:bodyPr wrap="square">
            <a:spAutoFit/>
          </a:bodyPr>
          <a:lstStyle/>
          <a:p>
            <a:r>
              <a:rPr lang="it-IT" sz="2800" b="1" u="sng" dirty="0">
                <a:solidFill>
                  <a:srgbClr val="FF0000"/>
                </a:solidFill>
                <a:latin typeface="Calibri" panose="020F0502020204030204" pitchFamily="34" charset="0"/>
                <a:cs typeface="Arial" panose="020B0604020202020204" pitchFamily="34" charset="0"/>
              </a:rPr>
              <a:t>RIEPILOGO DISTANZE E GIRI </a:t>
            </a:r>
            <a:endParaRPr lang="it-IT" sz="1100" b="1" u="sng" dirty="0">
              <a:solidFill>
                <a:srgbClr val="00B050"/>
              </a:solidFill>
              <a:latin typeface="Calibri" panose="020F0502020204030204" pitchFamily="34" charset="0"/>
              <a:cs typeface="Arial" panose="020B0604020202020204" pitchFamily="34" charset="0"/>
            </a:endParaRPr>
          </a:p>
        </p:txBody>
      </p:sp>
      <p:graphicFrame>
        <p:nvGraphicFramePr>
          <p:cNvPr id="23" name="Tabella 22"/>
          <p:cNvGraphicFramePr>
            <a:graphicFrameLocks noGrp="1"/>
          </p:cNvGraphicFramePr>
          <p:nvPr>
            <p:extLst>
              <p:ext uri="{D42A27DB-BD31-4B8C-83A1-F6EECF244321}">
                <p14:modId xmlns:p14="http://schemas.microsoft.com/office/powerpoint/2010/main" val="954207741"/>
              </p:ext>
            </p:extLst>
          </p:nvPr>
        </p:nvGraphicFramePr>
        <p:xfrm>
          <a:off x="905887" y="1401247"/>
          <a:ext cx="6785336" cy="2225040"/>
        </p:xfrm>
        <a:graphic>
          <a:graphicData uri="http://schemas.openxmlformats.org/drawingml/2006/table">
            <a:tbl>
              <a:tblPr firstRow="1" bandRow="1">
                <a:tableStyleId>{00A15C55-8517-42AA-B614-E9B94910E393}</a:tableStyleId>
              </a:tblPr>
              <a:tblGrid>
                <a:gridCol w="548058">
                  <a:extLst>
                    <a:ext uri="{9D8B030D-6E8A-4147-A177-3AD203B41FA5}">
                      <a16:colId xmlns:a16="http://schemas.microsoft.com/office/drawing/2014/main" val="20000"/>
                    </a:ext>
                  </a:extLst>
                </a:gridCol>
                <a:gridCol w="3667570">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912358">
                  <a:extLst>
                    <a:ext uri="{9D8B030D-6E8A-4147-A177-3AD203B41FA5}">
                      <a16:colId xmlns:a16="http://schemas.microsoft.com/office/drawing/2014/main" val="20003"/>
                    </a:ext>
                  </a:extLst>
                </a:gridCol>
              </a:tblGrid>
              <a:tr h="370840">
                <a:tc>
                  <a:txBody>
                    <a:bodyPr/>
                    <a:lstStyle/>
                    <a:p>
                      <a:pPr algn="ctr"/>
                      <a:endParaRPr lang="it-IT" sz="1600" dirty="0"/>
                    </a:p>
                  </a:txBody>
                  <a:tcPr/>
                </a:tc>
                <a:tc>
                  <a:txBody>
                    <a:bodyPr/>
                    <a:lstStyle/>
                    <a:p>
                      <a:pPr algn="ctr"/>
                      <a:r>
                        <a:rPr lang="it-IT" sz="1600" dirty="0"/>
                        <a:t>GARA</a:t>
                      </a:r>
                    </a:p>
                  </a:txBody>
                  <a:tcPr anchor="ctr"/>
                </a:tc>
                <a:tc>
                  <a:txBody>
                    <a:bodyPr/>
                    <a:lstStyle/>
                    <a:p>
                      <a:pPr algn="ctr"/>
                      <a:r>
                        <a:rPr lang="it-IT" sz="1600" dirty="0"/>
                        <a:t>DISTANZE</a:t>
                      </a:r>
                    </a:p>
                  </a:txBody>
                  <a:tcPr anchor="ctr"/>
                </a:tc>
                <a:tc>
                  <a:txBody>
                    <a:bodyPr/>
                    <a:lstStyle/>
                    <a:p>
                      <a:pPr algn="ctr"/>
                      <a:r>
                        <a:rPr lang="it-IT" sz="1600" dirty="0"/>
                        <a:t>GIRI</a:t>
                      </a:r>
                    </a:p>
                  </a:txBody>
                  <a:tcPr anchor="ctr"/>
                </a:tc>
                <a:extLst>
                  <a:ext uri="{0D108BD9-81ED-4DB2-BD59-A6C34878D82A}">
                    <a16:rowId xmlns:a16="http://schemas.microsoft.com/office/drawing/2014/main" val="10000"/>
                  </a:ext>
                </a:extLst>
              </a:tr>
              <a:tr h="370840">
                <a:tc>
                  <a:txBody>
                    <a:bodyPr/>
                    <a:lstStyle/>
                    <a:p>
                      <a:pPr algn="ctr"/>
                      <a:endParaRPr lang="it-IT" sz="1100" dirty="0"/>
                    </a:p>
                  </a:txBody>
                  <a:tcPr vert="vert27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t>TRIATHLON Crono Individuale</a:t>
                      </a:r>
                    </a:p>
                  </a:txBody>
                  <a:tcPr anchor="ctr">
                    <a:solidFill>
                      <a:schemeClr val="accent6">
                        <a:lumMod val="40000"/>
                        <a:lumOff val="60000"/>
                      </a:schemeClr>
                    </a:solidFill>
                  </a:tcPr>
                </a:tc>
                <a:tc>
                  <a:txBody>
                    <a:bodyPr/>
                    <a:lstStyle/>
                    <a:p>
                      <a:pPr algn="ctr"/>
                      <a:r>
                        <a:rPr lang="it-IT" sz="1600" dirty="0"/>
                        <a:t>200/2.000/1.000</a:t>
                      </a:r>
                    </a:p>
                  </a:txBody>
                  <a:tcPr anchor="ctr">
                    <a:solidFill>
                      <a:schemeClr val="accent6">
                        <a:lumMod val="40000"/>
                        <a:lumOff val="60000"/>
                      </a:schemeClr>
                    </a:solidFill>
                  </a:tcPr>
                </a:tc>
                <a:tc>
                  <a:txBody>
                    <a:bodyPr/>
                    <a:lstStyle/>
                    <a:p>
                      <a:pPr algn="ctr"/>
                      <a:r>
                        <a:rPr lang="it-IT" sz="1600" dirty="0"/>
                        <a:t>1 -1- 1</a:t>
                      </a:r>
                    </a:p>
                  </a:txBody>
                  <a:tcPr anchor="ctr">
                    <a:solidFill>
                      <a:schemeClr val="accent6">
                        <a:lumMod val="40000"/>
                        <a:lumOff val="60000"/>
                      </a:schemeClr>
                    </a:solidFill>
                  </a:tcPr>
                </a:tc>
                <a:extLst>
                  <a:ext uri="{0D108BD9-81ED-4DB2-BD59-A6C34878D82A}">
                    <a16:rowId xmlns:a16="http://schemas.microsoft.com/office/drawing/2014/main" val="10003"/>
                  </a:ext>
                </a:extLst>
              </a:tr>
              <a:tr h="370840">
                <a:tc rowSpan="2">
                  <a:txBody>
                    <a:bodyPr/>
                    <a:lstStyle/>
                    <a:p>
                      <a:pPr algn="ctr"/>
                      <a:r>
                        <a:rPr lang="it-IT" sz="1100" dirty="0"/>
                        <a:t>SABATO</a:t>
                      </a:r>
                    </a:p>
                  </a:txBody>
                  <a:tcPr vert="vert27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t>TRIATHLON Crono a Squadre</a:t>
                      </a:r>
                    </a:p>
                  </a:txBody>
                  <a:tcPr anchor="ctr">
                    <a:solidFill>
                      <a:schemeClr val="accent6">
                        <a:lumMod val="40000"/>
                        <a:lumOff val="60000"/>
                      </a:schemeClr>
                    </a:solidFill>
                  </a:tcPr>
                </a:tc>
                <a:tc>
                  <a:txBody>
                    <a:bodyPr/>
                    <a:lstStyle/>
                    <a:p>
                      <a:pPr algn="ctr"/>
                      <a:r>
                        <a:rPr lang="it-IT" sz="1600" dirty="0"/>
                        <a:t>200/6.000/1.000</a:t>
                      </a:r>
                    </a:p>
                  </a:txBody>
                  <a:tcPr anchor="ctr">
                    <a:solidFill>
                      <a:schemeClr val="accent6">
                        <a:lumMod val="40000"/>
                        <a:lumOff val="60000"/>
                      </a:schemeClr>
                    </a:solidFill>
                  </a:tcPr>
                </a:tc>
                <a:tc>
                  <a:txBody>
                    <a:bodyPr/>
                    <a:lstStyle/>
                    <a:p>
                      <a:pPr algn="ctr"/>
                      <a:r>
                        <a:rPr lang="it-IT" sz="1600" dirty="0"/>
                        <a:t>1-3-1</a:t>
                      </a:r>
                    </a:p>
                  </a:txBody>
                  <a:tcPr anchor="ctr">
                    <a:solidFill>
                      <a:schemeClr val="accent6">
                        <a:lumMod val="40000"/>
                        <a:lumOff val="60000"/>
                      </a:schemeClr>
                    </a:solidFill>
                  </a:tcP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t>TRIATHLON Individuale Ragazzi</a:t>
                      </a:r>
                    </a:p>
                  </a:txBody>
                  <a:tcPr anchor="ctr">
                    <a:solidFill>
                      <a:schemeClr val="accent6">
                        <a:lumMod val="20000"/>
                        <a:lumOff val="80000"/>
                      </a:schemeClr>
                    </a:solidFill>
                  </a:tcPr>
                </a:tc>
                <a:tc>
                  <a:txBody>
                    <a:bodyPr/>
                    <a:lstStyle/>
                    <a:p>
                      <a:pPr algn="ctr"/>
                      <a:r>
                        <a:rPr lang="it-IT" sz="1600" dirty="0"/>
                        <a:t>200/3.000/1.000</a:t>
                      </a:r>
                    </a:p>
                  </a:txBody>
                  <a:tcPr anchor="ctr">
                    <a:solidFill>
                      <a:schemeClr val="accent6">
                        <a:lumMod val="20000"/>
                        <a:lumOff val="80000"/>
                      </a:schemeClr>
                    </a:solidFill>
                  </a:tcPr>
                </a:tc>
                <a:tc>
                  <a:txBody>
                    <a:bodyPr/>
                    <a:lstStyle/>
                    <a:p>
                      <a:pPr algn="ctr"/>
                      <a:r>
                        <a:rPr lang="it-IT" sz="1600" dirty="0"/>
                        <a:t>1-2-1</a:t>
                      </a:r>
                    </a:p>
                  </a:txBody>
                  <a:tcPr anchor="ctr">
                    <a:solidFill>
                      <a:schemeClr val="accent6">
                        <a:lumMod val="20000"/>
                        <a:lumOff val="80000"/>
                      </a:schemeClr>
                    </a:solidFill>
                  </a:tcPr>
                </a:tc>
                <a:extLst>
                  <a:ext uri="{0D108BD9-81ED-4DB2-BD59-A6C34878D82A}">
                    <a16:rowId xmlns:a16="http://schemas.microsoft.com/office/drawing/2014/main" val="10002"/>
                  </a:ext>
                </a:extLst>
              </a:tr>
              <a:tr h="370840">
                <a:tc rowSpan="2">
                  <a:txBody>
                    <a:bodyPr/>
                    <a:lstStyle/>
                    <a:p>
                      <a:pPr algn="ctr"/>
                      <a:r>
                        <a:rPr lang="it-IT" sz="1100" dirty="0"/>
                        <a:t>DOMENICA</a:t>
                      </a:r>
                    </a:p>
                  </a:txBody>
                  <a:tcPr vert="vert270">
                    <a:solidFill>
                      <a:schemeClr val="accent3">
                        <a:lumMod val="40000"/>
                        <a:lumOff val="60000"/>
                      </a:schemeClr>
                    </a:solidFill>
                  </a:tcPr>
                </a:tc>
                <a:tc>
                  <a:txBody>
                    <a:bodyPr/>
                    <a:lstStyle/>
                    <a:p>
                      <a:pPr algn="l"/>
                      <a:r>
                        <a:rPr lang="it-IT" sz="1600" dirty="0"/>
                        <a:t>STAFFETTE Coppa delle Regioni </a:t>
                      </a:r>
                      <a:r>
                        <a:rPr lang="it-IT" sz="1600" dirty="0" err="1"/>
                        <a:t>Ju</a:t>
                      </a:r>
                      <a:r>
                        <a:rPr lang="it-IT" sz="1600" dirty="0"/>
                        <a:t> e Youth</a:t>
                      </a:r>
                    </a:p>
                  </a:txBody>
                  <a:tcPr anchor="ctr">
                    <a:solidFill>
                      <a:schemeClr val="accent3">
                        <a:lumMod val="20000"/>
                        <a:lumOff val="80000"/>
                      </a:schemeClr>
                    </a:solidFill>
                  </a:tcPr>
                </a:tc>
                <a:tc>
                  <a:txBody>
                    <a:bodyPr/>
                    <a:lstStyle/>
                    <a:p>
                      <a:pPr algn="ctr"/>
                      <a:r>
                        <a:rPr lang="it-IT" sz="1600" dirty="0"/>
                        <a:t>200/4.000/1.000</a:t>
                      </a:r>
                    </a:p>
                  </a:txBody>
                  <a:tcPr anchor="ctr">
                    <a:solidFill>
                      <a:schemeClr val="accent3">
                        <a:lumMod val="20000"/>
                        <a:lumOff val="80000"/>
                      </a:schemeClr>
                    </a:solidFill>
                  </a:tcPr>
                </a:tc>
                <a:tc>
                  <a:txBody>
                    <a:bodyPr/>
                    <a:lstStyle/>
                    <a:p>
                      <a:pPr algn="ctr"/>
                      <a:r>
                        <a:rPr lang="it-IT" sz="1600" dirty="0"/>
                        <a:t>1-2-1</a:t>
                      </a:r>
                    </a:p>
                  </a:txBody>
                  <a:tcPr anchor="ctr">
                    <a:solidFill>
                      <a:schemeClr val="accent3">
                        <a:lumMod val="20000"/>
                        <a:lumOff val="80000"/>
                      </a:schemeClr>
                    </a:solidFill>
                  </a:tcPr>
                </a:tc>
                <a:extLst>
                  <a:ext uri="{0D108BD9-81ED-4DB2-BD59-A6C34878D82A}">
                    <a16:rowId xmlns:a16="http://schemas.microsoft.com/office/drawing/2014/main" val="10008"/>
                  </a:ext>
                </a:extLst>
              </a:tr>
              <a:tr h="370840">
                <a:tc vMerge="1">
                  <a:txBody>
                    <a:bodyPr/>
                    <a:lstStyle/>
                    <a:p>
                      <a:pPr algn="l"/>
                      <a:endParaRPr lang="it-IT" sz="1600" dirty="0"/>
                    </a:p>
                  </a:txBody>
                  <a:tcPr>
                    <a:solidFill>
                      <a:schemeClr val="accent3">
                        <a:lumMod val="40000"/>
                        <a:lumOff val="60000"/>
                      </a:schemeClr>
                    </a:solidFill>
                  </a:tcPr>
                </a:tc>
                <a:tc>
                  <a:txBody>
                    <a:bodyPr/>
                    <a:lstStyle/>
                    <a:p>
                      <a:pPr algn="l"/>
                      <a:r>
                        <a:rPr lang="it-IT" sz="1600" dirty="0"/>
                        <a:t>STAFFETTE Ragazzi</a:t>
                      </a:r>
                    </a:p>
                  </a:txBody>
                  <a:tcPr anchor="ctr">
                    <a:solidFill>
                      <a:srgbClr val="ABDDEB"/>
                    </a:solidFill>
                  </a:tcPr>
                </a:tc>
                <a:tc>
                  <a:txBody>
                    <a:bodyPr/>
                    <a:lstStyle/>
                    <a:p>
                      <a:pPr algn="ctr"/>
                      <a:r>
                        <a:rPr lang="it-IT" sz="1600" dirty="0"/>
                        <a:t>200/3.000/1.000</a:t>
                      </a:r>
                    </a:p>
                  </a:txBody>
                  <a:tcPr anchor="ctr">
                    <a:solidFill>
                      <a:srgbClr val="ABDDEB"/>
                    </a:solidFill>
                  </a:tcPr>
                </a:tc>
                <a:tc>
                  <a:txBody>
                    <a:bodyPr/>
                    <a:lstStyle/>
                    <a:p>
                      <a:pPr algn="ctr"/>
                      <a:r>
                        <a:rPr lang="it-IT" sz="1600" dirty="0"/>
                        <a:t>1-2-1</a:t>
                      </a:r>
                    </a:p>
                  </a:txBody>
                  <a:tcPr anchor="ctr">
                    <a:solidFill>
                      <a:srgbClr val="ABDDEB"/>
                    </a:solidFill>
                  </a:tcPr>
                </a:tc>
                <a:extLst>
                  <a:ext uri="{0D108BD9-81ED-4DB2-BD59-A6C34878D82A}">
                    <a16:rowId xmlns:a16="http://schemas.microsoft.com/office/drawing/2014/main" val="10009"/>
                  </a:ext>
                </a:extLst>
              </a:tr>
            </a:tbl>
          </a:graphicData>
        </a:graphic>
      </p:graphicFrame>
      <p:sp>
        <p:nvSpPr>
          <p:cNvPr id="9" name="Rettangolo 8"/>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6" y="3862473"/>
            <a:ext cx="86677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2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ttangolo 14"/>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168" y="117915"/>
            <a:ext cx="4577537" cy="33110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3" descr="Risultati immagini per logo comune sanre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25" descr="Risultati immagini per logo comune sanrem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descr="Immagine che contiene testo&#10;&#10;Descrizione generata con affidabilità elevata">
            <a:extLst>
              <a:ext uri="{FF2B5EF4-FFF2-40B4-BE49-F238E27FC236}">
                <a16:creationId xmlns:a16="http://schemas.microsoft.com/office/drawing/2014/main" id="{D7753286-41A2-4719-B41A-582A8A73B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247" y="3258000"/>
            <a:ext cx="2600000" cy="1800000"/>
          </a:xfrm>
          <a:prstGeom prst="rect">
            <a:avLst/>
          </a:prstGeom>
        </p:spPr>
      </p:pic>
      <p:pic>
        <p:nvPicPr>
          <p:cNvPr id="12" name="Immagine 11" descr="Immagine che contiene screenshot&#10;&#10;Descrizione generata automaticamente">
            <a:extLst>
              <a:ext uri="{FF2B5EF4-FFF2-40B4-BE49-F238E27FC236}">
                <a16:creationId xmlns:a16="http://schemas.microsoft.com/office/drawing/2014/main" id="{53C87FCC-FE1E-4AE0-8A20-8EA7D6A6F0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47" y="5058000"/>
            <a:ext cx="2600000" cy="1800000"/>
          </a:xfrm>
          <a:prstGeom prst="rect">
            <a:avLst/>
          </a:prstGeom>
        </p:spPr>
      </p:pic>
      <p:pic>
        <p:nvPicPr>
          <p:cNvPr id="13" name="Immagine 12" descr="Immagine che contiene testo&#10;&#10;Descrizione generata automaticamente">
            <a:extLst>
              <a:ext uri="{FF2B5EF4-FFF2-40B4-BE49-F238E27FC236}">
                <a16:creationId xmlns:a16="http://schemas.microsoft.com/office/drawing/2014/main" id="{1E7BEA53-7300-4A3E-A3F5-6CBA87A21E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5176" y="5058000"/>
            <a:ext cx="2600000" cy="1800000"/>
          </a:xfrm>
          <a:prstGeom prst="rect">
            <a:avLst/>
          </a:prstGeom>
        </p:spPr>
      </p:pic>
      <p:pic>
        <p:nvPicPr>
          <p:cNvPr id="14" name="Immagine 13">
            <a:extLst>
              <a:ext uri="{FF2B5EF4-FFF2-40B4-BE49-F238E27FC236}">
                <a16:creationId xmlns:a16="http://schemas.microsoft.com/office/drawing/2014/main" id="{F7C70F1B-1E06-481E-9C0C-554F1C8288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1105" y="5058000"/>
            <a:ext cx="2600000" cy="1800000"/>
          </a:xfrm>
          <a:prstGeom prst="rect">
            <a:avLst/>
          </a:prstGeom>
        </p:spPr>
      </p:pic>
    </p:spTree>
    <p:extLst>
      <p:ext uri="{BB962C8B-B14F-4D97-AF65-F5344CB8AC3E}">
        <p14:creationId xmlns:p14="http://schemas.microsoft.com/office/powerpoint/2010/main" val="3907521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61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solidFill>
            <a:srgbClr val="0094C8"/>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spc="800" dirty="0">
                <a:latin typeface="BankGothic Md BT" panose="020B0807020203060204" pitchFamily="34" charset="0"/>
              </a:rPr>
              <a:t>REGOLE Bici</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227689" y="1041850"/>
            <a:ext cx="8329713" cy="507380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p:cNvSpPr/>
          <p:nvPr/>
        </p:nvSpPr>
        <p:spPr>
          <a:xfrm>
            <a:off x="402939" y="476717"/>
            <a:ext cx="7779975" cy="5816977"/>
          </a:xfrm>
          <a:prstGeom prst="rect">
            <a:avLst/>
          </a:prstGeom>
        </p:spPr>
        <p:txBody>
          <a:bodyPr wrap="square">
            <a:spAutoFit/>
          </a:bodyPr>
          <a:lstStyle/>
          <a:p>
            <a:r>
              <a:rPr lang="it-IT" sz="1600" b="1" dirty="0"/>
              <a:t>Bike Check (controllo rapporti) e Controllo casco</a:t>
            </a:r>
          </a:p>
          <a:p>
            <a:endParaRPr lang="it-IT" sz="1600" dirty="0"/>
          </a:p>
          <a:p>
            <a:r>
              <a:rPr lang="it-IT" sz="1600" b="1" dirty="0"/>
              <a:t>5.2.a) Rapporto di trasmissione</a:t>
            </a:r>
            <a:endParaRPr lang="it-IT" sz="1600" dirty="0"/>
          </a:p>
          <a:p>
            <a:endParaRPr lang="it-IT" sz="1600" dirty="0">
              <a:solidFill>
                <a:srgbClr val="00B050"/>
              </a:solidFill>
            </a:endParaRPr>
          </a:p>
          <a:p>
            <a:r>
              <a:rPr lang="it-IT" sz="1600" dirty="0"/>
              <a:t>Sulle biciclette degli atleti appartenenti alle categorie Youth il cambio e la ruota non potranno fornire uno sviluppo metrico superiore a quello fornito da rapporto di trasmissione pari a 53/16 e ruota da 28 pollici. Nel caso si utilizzino ruote di diametro ridotto rispetto ai 28 pollici quindi, il cambio e la ruota non potranno fornire uno sviluppo metrico superiore a 7,076m.</a:t>
            </a:r>
          </a:p>
          <a:p>
            <a:endParaRPr lang="it-IT" sz="1600" dirty="0"/>
          </a:p>
          <a:p>
            <a:r>
              <a:rPr lang="it-IT" sz="1600" b="1" dirty="0"/>
              <a:t>5.2.b)  Tipologia biciclette </a:t>
            </a:r>
          </a:p>
          <a:p>
            <a:endParaRPr lang="it-IT" sz="1600" dirty="0"/>
          </a:p>
          <a:p>
            <a:pPr lvl="0"/>
            <a:r>
              <a:rPr lang="it-IT" sz="1600" dirty="0"/>
              <a:t>Per tutte le categorie Youth A, Youth B e Junior è ammesso l’uso esclusivo di biciclette da corsa con telai a geometria tradizionale e conformi alle Norme U.C.I. relative all’anno in corso. </a:t>
            </a:r>
          </a:p>
          <a:p>
            <a:pPr lvl="0"/>
            <a:r>
              <a:rPr lang="it-IT" sz="1600" dirty="0"/>
              <a:t>Per tutto quello non contemplato in questo documento valgono le norme identificate nel RT della Fitri.</a:t>
            </a:r>
          </a:p>
          <a:p>
            <a:pPr lvl="0"/>
            <a:r>
              <a:rPr lang="it-IT" sz="1600" dirty="0"/>
              <a:t>I Giudici di Gara hanno la facoltà di visionare i telai, le forcelle, le ruote e tutti gli equipaggiamenti della bicicletta, determinandone l’eventuale l’idoneità per la specifica gara, rifacendosi alle specifiche norme UCI e ITU. L’atleta è responsabile dell’idoneità e della funzionalità del mezzo e dei suoi accessori.</a:t>
            </a:r>
          </a:p>
          <a:p>
            <a:pPr lvl="0"/>
            <a:r>
              <a:rPr lang="it-IT" sz="1600" dirty="0"/>
              <a:t>Per le gare delle categorie giovanissimi non è ammesso l’uso di biciclette da strada.</a:t>
            </a:r>
          </a:p>
          <a:p>
            <a:endParaRPr lang="it-IT" sz="2000" dirty="0">
              <a:solidFill>
                <a:srgbClr val="00B050"/>
              </a:solidFill>
            </a:endParaRPr>
          </a:p>
        </p:txBody>
      </p:sp>
      <p:sp>
        <p:nvSpPr>
          <p:cNvPr id="9" name="Rettangolo 8">
            <a:extLst>
              <a:ext uri="{FF2B5EF4-FFF2-40B4-BE49-F238E27FC236}">
                <a16:creationId xmlns:a16="http://schemas.microsoft.com/office/drawing/2014/main" id="{9F466B49-833F-42D0-9BFE-8D05F7A0D71E}"/>
              </a:ext>
            </a:extLst>
          </p:cNvPr>
          <p:cNvSpPr/>
          <p:nvPr/>
        </p:nvSpPr>
        <p:spPr>
          <a:xfrm rot="16200000">
            <a:off x="5488552" y="3202552"/>
            <a:ext cx="6858001" cy="452894"/>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Tree>
    <p:extLst>
      <p:ext uri="{BB962C8B-B14F-4D97-AF65-F5344CB8AC3E}">
        <p14:creationId xmlns:p14="http://schemas.microsoft.com/office/powerpoint/2010/main" val="110949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04" y="1105072"/>
            <a:ext cx="8334375" cy="568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600" b="1" spc="800" dirty="0">
                <a:latin typeface="BankGothic Md BT" panose="020B0807020203060204" pitchFamily="34" charset="0"/>
              </a:rPr>
              <a:t>Premiazioni</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211704" y="1227717"/>
            <a:ext cx="8118009" cy="543978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12" name="Rettangolo 11"/>
          <p:cNvSpPr/>
          <p:nvPr/>
        </p:nvSpPr>
        <p:spPr>
          <a:xfrm>
            <a:off x="335529" y="722934"/>
            <a:ext cx="8210550" cy="5663089"/>
          </a:xfrm>
          <a:prstGeom prst="rect">
            <a:avLst/>
          </a:prstGeom>
        </p:spPr>
        <p:txBody>
          <a:bodyPr wrap="square">
            <a:spAutoFit/>
          </a:bodyPr>
          <a:lstStyle/>
          <a:p>
            <a:endParaRPr lang="it-IT" sz="2400" b="1" u="sng" dirty="0">
              <a:solidFill>
                <a:srgbClr val="002060"/>
              </a:solidFill>
            </a:endParaRPr>
          </a:p>
          <a:p>
            <a:r>
              <a:rPr lang="it-IT" b="1" dirty="0"/>
              <a:t>Classifica Finale Coppa Italia </a:t>
            </a:r>
            <a:endParaRPr lang="it-IT" dirty="0"/>
          </a:p>
          <a:p>
            <a:r>
              <a:rPr lang="it-IT" dirty="0"/>
              <a:t>Primi 6 atleti di ogni categoria (U23, Junior, Youth A/B)	Coppa </a:t>
            </a:r>
          </a:p>
          <a:p>
            <a:endParaRPr lang="it-IT" b="1" dirty="0"/>
          </a:p>
          <a:p>
            <a:r>
              <a:rPr lang="it-IT" b="1" dirty="0"/>
              <a:t>Campionato Italiano Giovani Crono a Squadre</a:t>
            </a:r>
            <a:endParaRPr lang="it-IT" dirty="0"/>
          </a:p>
          <a:p>
            <a:r>
              <a:rPr lang="it-IT" dirty="0"/>
              <a:t>Prime 6 squadre di ogni categoria (U23, Junior, Youth A/B)	Coppa + medaglia (sono escluse dalla premiazioni le seconde e le successive rappresentative della stessa Società)</a:t>
            </a:r>
          </a:p>
          <a:p>
            <a:pPr lvl="0"/>
            <a:endParaRPr lang="it-IT" dirty="0"/>
          </a:p>
          <a:p>
            <a:pPr lvl="0"/>
            <a:r>
              <a:rPr lang="it-IT" b="1" dirty="0"/>
              <a:t>Trofeo Italia</a:t>
            </a:r>
          </a:p>
          <a:p>
            <a:pPr lvl="0"/>
            <a:r>
              <a:rPr lang="it-IT" dirty="0"/>
              <a:t>Primi 6 categoria Ragazzi M e F	Coppa</a:t>
            </a:r>
          </a:p>
          <a:p>
            <a:r>
              <a:rPr lang="it-IT" b="1" dirty="0"/>
              <a:t> </a:t>
            </a:r>
          </a:p>
          <a:p>
            <a:r>
              <a:rPr lang="it-IT" b="1" dirty="0"/>
              <a:t>Coppa delle Regioni</a:t>
            </a:r>
            <a:endParaRPr lang="it-IT" dirty="0"/>
          </a:p>
          <a:p>
            <a:r>
              <a:rPr lang="it-IT" dirty="0"/>
              <a:t>Prime 6 squadre di ogni categoria (Junior, Youth A/B, Ragazzi) Coppa + medaglia (sono escluse dalla premiazioni le seconde e le successive rappresentative della stessa Società)</a:t>
            </a:r>
          </a:p>
          <a:p>
            <a:endParaRPr lang="it-IT" dirty="0"/>
          </a:p>
          <a:p>
            <a:r>
              <a:rPr lang="it-IT" dirty="0">
                <a:solidFill>
                  <a:srgbClr val="002060"/>
                </a:solidFill>
              </a:rPr>
              <a:t> </a:t>
            </a:r>
            <a:endParaRPr lang="it-IT" sz="1200" b="1" u="sng" dirty="0">
              <a:solidFill>
                <a:srgbClr val="002060"/>
              </a:solidFill>
            </a:endParaRPr>
          </a:p>
          <a:p>
            <a:pPr algn="ctr"/>
            <a:r>
              <a:rPr lang="it-IT" sz="1600" b="1" dirty="0">
                <a:solidFill>
                  <a:srgbClr val="002060"/>
                </a:solidFill>
              </a:rPr>
              <a:t>Gli atleti in premiazione dovranno essere presenti al palco 10 minuti prima degli orari previsti dal programma</a:t>
            </a:r>
            <a:endParaRPr lang="it-IT" sz="1600" dirty="0">
              <a:solidFill>
                <a:srgbClr val="002060"/>
              </a:solidFill>
            </a:endParaRPr>
          </a:p>
        </p:txBody>
      </p:sp>
      <p:sp>
        <p:nvSpPr>
          <p:cNvPr id="22" name="Rettangolo 21"/>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Tree>
    <p:extLst>
      <p:ext uri="{BB962C8B-B14F-4D97-AF65-F5344CB8AC3E}">
        <p14:creationId xmlns:p14="http://schemas.microsoft.com/office/powerpoint/2010/main" val="92861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069" y="648634"/>
            <a:ext cx="8334375" cy="61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3200" b="1" spc="800" dirty="0">
                <a:latin typeface="BankGothic Md BT" panose="020B0807020203060204" pitchFamily="34" charset="0"/>
              </a:rPr>
              <a:t>Fair Play </a:t>
            </a:r>
            <a:r>
              <a:rPr lang="it-IT" sz="5400" b="1" spc="800" dirty="0">
                <a:latin typeface="BankGothic Md BT" panose="020B0807020203060204" pitchFamily="34" charset="0"/>
              </a:rPr>
              <a:t> </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216366" y="787171"/>
            <a:ext cx="8329713" cy="507380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p:cNvSpPr/>
          <p:nvPr/>
        </p:nvSpPr>
        <p:spPr>
          <a:xfrm>
            <a:off x="202001" y="1200551"/>
            <a:ext cx="7957512" cy="3242426"/>
          </a:xfrm>
          <a:prstGeom prst="rect">
            <a:avLst/>
          </a:prstGeom>
        </p:spPr>
        <p:txBody>
          <a:bodyPr wrap="square">
            <a:spAutoFit/>
          </a:bodyPr>
          <a:lstStyle/>
          <a:p>
            <a:pPr lvl="1" algn="just">
              <a:lnSpc>
                <a:spcPct val="115000"/>
              </a:lnSpc>
            </a:pPr>
            <a:r>
              <a:rPr lang="it-IT" sz="1600" b="1" dirty="0">
                <a:solidFill>
                  <a:srgbClr val="002060"/>
                </a:solidFill>
                <a:ea typeface="Calibri" panose="020F0502020204030204" pitchFamily="34" charset="0"/>
                <a:cs typeface="Times New Roman" panose="02020603050405020304" pitchFamily="18" charset="0"/>
              </a:rPr>
              <a:t> </a:t>
            </a:r>
          </a:p>
          <a:p>
            <a:pPr lvl="1" algn="just">
              <a:lnSpc>
                <a:spcPct val="115000"/>
              </a:lnSpc>
            </a:pPr>
            <a:endParaRPr lang="it-IT" dirty="0">
              <a:solidFill>
                <a:srgbClr val="002060"/>
              </a:solidFill>
              <a:ea typeface="Calibri" panose="020F0502020204030204" pitchFamily="34" charset="0"/>
              <a:cs typeface="Times New Roman" panose="02020603050405020304" pitchFamily="18" charset="0"/>
            </a:endParaRPr>
          </a:p>
          <a:p>
            <a:pPr lvl="1" algn="just">
              <a:lnSpc>
                <a:spcPct val="115000"/>
              </a:lnSpc>
            </a:pPr>
            <a:r>
              <a:rPr lang="it-IT" b="1" u="sng" dirty="0">
                <a:solidFill>
                  <a:srgbClr val="002060"/>
                </a:solidFill>
                <a:ea typeface="Calibri" panose="020F0502020204030204" pitchFamily="34" charset="0"/>
                <a:cs typeface="Times New Roman" panose="02020603050405020304" pitchFamily="18" charset="0"/>
              </a:rPr>
              <a:t>Comportamento etico e fair play</a:t>
            </a:r>
            <a:r>
              <a:rPr lang="it-IT" dirty="0">
                <a:solidFill>
                  <a:srgbClr val="002060"/>
                </a:solidFill>
                <a:ea typeface="Calibri" panose="020F0502020204030204" pitchFamily="34" charset="0"/>
                <a:cs typeface="Times New Roman" panose="02020603050405020304" pitchFamily="18" charset="0"/>
              </a:rPr>
              <a:t> </a:t>
            </a:r>
          </a:p>
          <a:p>
            <a:pPr lvl="1" algn="just">
              <a:lnSpc>
                <a:spcPct val="115000"/>
              </a:lnSpc>
            </a:pPr>
            <a:r>
              <a:rPr lang="it-IT" dirty="0">
                <a:solidFill>
                  <a:srgbClr val="002060"/>
                </a:solidFill>
                <a:ea typeface="Calibri" panose="020F0502020204030204" pitchFamily="34" charset="0"/>
                <a:cs typeface="Times New Roman" panose="02020603050405020304" pitchFamily="18" charset="0"/>
              </a:rPr>
              <a:t>Gli Atleti i Tecnici e gli Accompagnatori sono sempre tenuti a osservare un comportamento etico adeguato al contesto. </a:t>
            </a:r>
          </a:p>
          <a:p>
            <a:pPr lvl="1" algn="just">
              <a:lnSpc>
                <a:spcPct val="115000"/>
              </a:lnSpc>
            </a:pPr>
            <a:r>
              <a:rPr lang="it-IT" dirty="0">
                <a:solidFill>
                  <a:srgbClr val="002060"/>
                </a:solidFill>
                <a:ea typeface="Calibri" panose="020F0502020204030204" pitchFamily="34" charset="0"/>
                <a:cs typeface="Times New Roman" panose="02020603050405020304" pitchFamily="18" charset="0"/>
              </a:rPr>
              <a:t>E’ segno di correttezza, ma anche di civiltà, lasciare ambienti puliti così come sono stati trovati.</a:t>
            </a:r>
          </a:p>
          <a:p>
            <a:pPr lvl="1" algn="just">
              <a:lnSpc>
                <a:spcPct val="115000"/>
              </a:lnSpc>
            </a:pPr>
            <a:endParaRPr lang="it-IT" dirty="0">
              <a:solidFill>
                <a:srgbClr val="002060"/>
              </a:solidFill>
              <a:ea typeface="Calibri" panose="020F0502020204030204" pitchFamily="34" charset="0"/>
              <a:cs typeface="Times New Roman" panose="02020603050405020304" pitchFamily="18" charset="0"/>
            </a:endParaRPr>
          </a:p>
          <a:p>
            <a:pPr lvl="1" algn="just">
              <a:lnSpc>
                <a:spcPct val="115000"/>
              </a:lnSpc>
            </a:pPr>
            <a:r>
              <a:rPr lang="it-IT" dirty="0">
                <a:solidFill>
                  <a:srgbClr val="002060"/>
                </a:solidFill>
                <a:ea typeface="Calibri" panose="020F0502020204030204" pitchFamily="34" charset="0"/>
                <a:cs typeface="Times New Roman" panose="02020603050405020304" pitchFamily="18" charset="0"/>
              </a:rPr>
              <a:t>Grazie.</a:t>
            </a:r>
          </a:p>
          <a:p>
            <a:pPr lvl="1" algn="just">
              <a:lnSpc>
                <a:spcPct val="115000"/>
              </a:lnSpc>
            </a:pPr>
            <a:endParaRPr lang="it-IT" dirty="0">
              <a:solidFill>
                <a:srgbClr val="002060"/>
              </a:solidFill>
              <a:ea typeface="Calibri" panose="020F0502020204030204" pitchFamily="34" charset="0"/>
              <a:cs typeface="Times New Roman" panose="02020603050405020304" pitchFamily="18" charset="0"/>
            </a:endParaRPr>
          </a:p>
        </p:txBody>
      </p:sp>
      <p:sp>
        <p:nvSpPr>
          <p:cNvPr id="23" name="Rettangolo 22"/>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Tree>
    <p:extLst>
      <p:ext uri="{BB962C8B-B14F-4D97-AF65-F5344CB8AC3E}">
        <p14:creationId xmlns:p14="http://schemas.microsoft.com/office/powerpoint/2010/main" val="43352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04" y="1105072"/>
            <a:ext cx="8334375" cy="555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5400" b="1" spc="800" dirty="0">
              <a:latin typeface="BankGothic Md BT" panose="020B0807020203060204" pitchFamily="34" charset="0"/>
            </a:endParaRP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104632" y="476717"/>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a:p>
            <a:pPr algn="ctr"/>
            <a:endParaRPr lang="it-IT" dirty="0">
              <a:solidFill>
                <a:srgbClr val="002060"/>
              </a:solidFill>
            </a:endParaRPr>
          </a:p>
        </p:txBody>
      </p:sp>
      <p:sp>
        <p:nvSpPr>
          <p:cNvPr id="12" name="Rettangolo 11"/>
          <p:cNvSpPr/>
          <p:nvPr/>
        </p:nvSpPr>
        <p:spPr>
          <a:xfrm>
            <a:off x="335529" y="722934"/>
            <a:ext cx="8210550" cy="4339650"/>
          </a:xfrm>
          <a:prstGeom prst="rect">
            <a:avLst/>
          </a:prstGeom>
        </p:spPr>
        <p:txBody>
          <a:bodyPr wrap="square">
            <a:spAutoFit/>
          </a:bodyPr>
          <a:lstStyle/>
          <a:p>
            <a:endParaRPr lang="it-IT" sz="2800" b="1" u="sng" dirty="0">
              <a:solidFill>
                <a:srgbClr val="FF0000"/>
              </a:solidFill>
              <a:latin typeface="Calibri" panose="020F0502020204030204" pitchFamily="34" charset="0"/>
              <a:cs typeface="Arial" panose="020B0604020202020204" pitchFamily="34" charset="0"/>
            </a:endParaRPr>
          </a:p>
          <a:p>
            <a:pPr algn="ctr"/>
            <a:endParaRPr lang="it-IT" sz="2800" b="1" u="sng" dirty="0">
              <a:solidFill>
                <a:srgbClr val="FF0000"/>
              </a:solidFill>
              <a:latin typeface="Calibri" panose="020F0502020204030204" pitchFamily="34" charset="0"/>
              <a:cs typeface="Arial" panose="020B0604020202020204" pitchFamily="34" charset="0"/>
            </a:endParaRPr>
          </a:p>
          <a:p>
            <a:pPr algn="ctr"/>
            <a:endParaRPr lang="it-IT" sz="2800" b="1" u="sng" dirty="0">
              <a:solidFill>
                <a:srgbClr val="FF0000"/>
              </a:solidFill>
              <a:latin typeface="Calibri" panose="020F0502020204030204" pitchFamily="34" charset="0"/>
              <a:cs typeface="Arial" panose="020B0604020202020204" pitchFamily="34" charset="0"/>
            </a:endParaRPr>
          </a:p>
          <a:p>
            <a:pPr algn="ctr"/>
            <a:r>
              <a:rPr lang="it-IT" sz="2800" b="1" u="sng" dirty="0">
                <a:solidFill>
                  <a:srgbClr val="FF0000"/>
                </a:solidFill>
                <a:latin typeface="Calibri" panose="020F0502020204030204" pitchFamily="34" charset="0"/>
                <a:cs typeface="Arial" panose="020B0604020202020204" pitchFamily="34" charset="0"/>
              </a:rPr>
              <a:t>FIRMA del REGISTRO di PRESENZA</a:t>
            </a:r>
          </a:p>
          <a:p>
            <a:pPr algn="ctr"/>
            <a:r>
              <a:rPr lang="it-IT" sz="2800" b="1" u="sng" dirty="0">
                <a:solidFill>
                  <a:srgbClr val="FF0000"/>
                </a:solidFill>
                <a:latin typeface="Calibri" panose="020F0502020204030204" pitchFamily="34" charset="0"/>
                <a:cs typeface="Arial" panose="020B0604020202020204" pitchFamily="34" charset="0"/>
              </a:rPr>
              <a:t>da parte dei Tecnici Societari</a:t>
            </a:r>
          </a:p>
          <a:p>
            <a:pPr algn="ctr"/>
            <a:endParaRPr lang="it-IT" sz="2800" b="1" u="sng" dirty="0">
              <a:solidFill>
                <a:srgbClr val="FF0000"/>
              </a:solidFill>
              <a:latin typeface="Calibri" panose="020F0502020204030204" pitchFamily="34" charset="0"/>
              <a:cs typeface="Arial" panose="020B0604020202020204" pitchFamily="34" charset="0"/>
            </a:endParaRPr>
          </a:p>
          <a:p>
            <a:pPr algn="ctr"/>
            <a:endParaRPr lang="it-IT" sz="2800" b="1" u="sng" dirty="0">
              <a:solidFill>
                <a:srgbClr val="FF0000"/>
              </a:solidFill>
              <a:latin typeface="Calibri" panose="020F0502020204030204" pitchFamily="34" charset="0"/>
              <a:cs typeface="Arial" panose="020B0604020202020204" pitchFamily="34" charset="0"/>
            </a:endParaRPr>
          </a:p>
          <a:p>
            <a:pPr algn="ctr"/>
            <a:endParaRPr lang="it-IT" sz="2800" b="1" u="sng" dirty="0">
              <a:solidFill>
                <a:srgbClr val="FF0000"/>
              </a:solidFill>
              <a:latin typeface="Calibri" panose="020F0502020204030204" pitchFamily="34" charset="0"/>
              <a:cs typeface="Arial" panose="020B0604020202020204" pitchFamily="34" charset="0"/>
            </a:endParaRPr>
          </a:p>
          <a:p>
            <a:pPr algn="ctr"/>
            <a:r>
              <a:rPr lang="it-IT" sz="2800" b="1" i="1" dirty="0">
                <a:solidFill>
                  <a:srgbClr val="FF0000"/>
                </a:solidFill>
                <a:latin typeface="Calibri" panose="020F0502020204030204" pitchFamily="34" charset="0"/>
                <a:cs typeface="Arial" panose="020B0604020202020204" pitchFamily="34" charset="0"/>
              </a:rPr>
              <a:t>Grazie a tutti</a:t>
            </a:r>
          </a:p>
          <a:p>
            <a:endParaRPr lang="it-IT" sz="2400" b="1" u="sng" dirty="0">
              <a:solidFill>
                <a:srgbClr val="002060"/>
              </a:solidFill>
            </a:endParaRPr>
          </a:p>
        </p:txBody>
      </p:sp>
      <p:sp>
        <p:nvSpPr>
          <p:cNvPr id="22" name="Rettangolo 21"/>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Tree>
    <p:extLst>
      <p:ext uri="{BB962C8B-B14F-4D97-AF65-F5344CB8AC3E}">
        <p14:creationId xmlns:p14="http://schemas.microsoft.com/office/powerpoint/2010/main" val="65218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04" y="1105072"/>
            <a:ext cx="8334375" cy="61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cstate="print"/>
          <a:srcRect/>
          <a:stretch>
            <a:fillRect/>
          </a:stretch>
        </p:blipFill>
        <p:spPr bwMode="auto">
          <a:xfrm>
            <a:off x="5034020" y="6171582"/>
            <a:ext cx="910240" cy="5296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2071" y="6005531"/>
            <a:ext cx="1471377" cy="108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12" name="Rettangolo 11"/>
          <p:cNvSpPr/>
          <p:nvPr/>
        </p:nvSpPr>
        <p:spPr>
          <a:xfrm>
            <a:off x="224286" y="1186961"/>
            <a:ext cx="8281359" cy="479607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2761389" y="991760"/>
            <a:ext cx="3860351" cy="1938992"/>
          </a:xfrm>
          <a:prstGeom prst="rect">
            <a:avLst/>
          </a:prstGeom>
          <a:noFill/>
        </p:spPr>
        <p:txBody>
          <a:bodyPr wrap="none" lIns="91440" tIns="45720" rIns="91440" bIns="45720">
            <a:spAutoFit/>
          </a:bodyPr>
          <a:lstStyle/>
          <a:p>
            <a:pPr algn="ctr"/>
            <a:r>
              <a:rPr lang="it-IT" sz="5400" b="1" dirty="0">
                <a:ln w="13462">
                  <a:solidFill>
                    <a:schemeClr val="bg1"/>
                  </a:solidFill>
                  <a:prstDash val="solid"/>
                </a:ln>
                <a:solidFill>
                  <a:schemeClr val="accent4">
                    <a:lumMod val="50000"/>
                  </a:schemeClr>
                </a:solidFill>
                <a:effectLst>
                  <a:outerShdw blurRad="50800" dist="38100" dir="2700000" algn="bl" rotWithShape="0">
                    <a:schemeClr val="accent4">
                      <a:lumMod val="75000"/>
                    </a:schemeClr>
                  </a:outerShdw>
                </a:effectLst>
                <a:latin typeface="BankGothic Md BT" panose="020B0807020203060204" pitchFamily="34" charset="0"/>
              </a:rPr>
              <a:t>Sanremo</a:t>
            </a:r>
          </a:p>
          <a:p>
            <a:pPr algn="ctr"/>
            <a:r>
              <a:rPr lang="it-IT" sz="6600" b="1" dirty="0">
                <a:ln w="13462">
                  <a:solidFill>
                    <a:schemeClr val="bg1"/>
                  </a:solidFill>
                  <a:prstDash val="solid"/>
                </a:ln>
                <a:solidFill>
                  <a:schemeClr val="accent4">
                    <a:lumMod val="50000"/>
                  </a:schemeClr>
                </a:solidFill>
                <a:effectLst>
                  <a:outerShdw blurRad="50800" dist="38100" dir="2700000" algn="bl" rotWithShape="0">
                    <a:schemeClr val="accent4">
                      <a:lumMod val="75000"/>
                    </a:schemeClr>
                  </a:outerShdw>
                </a:effectLst>
                <a:latin typeface="BankGothic Md BT" panose="020B0807020203060204" pitchFamily="34" charset="0"/>
              </a:rPr>
              <a:t>Briefing </a:t>
            </a:r>
          </a:p>
        </p:txBody>
      </p:sp>
      <p:sp>
        <p:nvSpPr>
          <p:cNvPr id="22" name="Rettangolo 21"/>
          <p:cNvSpPr/>
          <p:nvPr/>
        </p:nvSpPr>
        <p:spPr>
          <a:xfrm>
            <a:off x="310551" y="3484623"/>
            <a:ext cx="8160589" cy="1754326"/>
          </a:xfrm>
          <a:prstGeom prst="rect">
            <a:avLst/>
          </a:prstGeom>
          <a:solidFill>
            <a:schemeClr val="bg1">
              <a:lumMod val="65000"/>
            </a:schemeClr>
          </a:solidFill>
        </p:spPr>
        <p:txBody>
          <a:bodyPr wrap="square" lIns="91440" tIns="45720" rIns="91440" bIns="45720">
            <a:spAutoFit/>
          </a:bodyPr>
          <a:lstStyle/>
          <a:p>
            <a:pPr algn="ctr"/>
            <a:r>
              <a:rPr lang="it-IT" sz="2800" b="1" dirty="0">
                <a:ln w="13462">
                  <a:solidFill>
                    <a:schemeClr val="bg1"/>
                  </a:solidFill>
                  <a:prstDash val="solid"/>
                </a:ln>
                <a:solidFill>
                  <a:schemeClr val="accent4">
                    <a:lumMod val="50000"/>
                  </a:schemeClr>
                </a:solidFill>
                <a:effectLst>
                  <a:outerShdw blurRad="63500" dist="38100" dir="2700000" algn="bl" rotWithShape="0">
                    <a:schemeClr val="accent4">
                      <a:lumMod val="50000"/>
                    </a:schemeClr>
                  </a:outerShdw>
                </a:effectLst>
                <a:latin typeface="Arial Black" pitchFamily="34" charset="0"/>
              </a:rPr>
              <a:t>21 e 22 settembre 2019 </a:t>
            </a:r>
          </a:p>
          <a:p>
            <a:pPr algn="ct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Finale Coppa Italia Individuale gara a Crono</a:t>
            </a:r>
          </a:p>
          <a:p>
            <a:pPr algn="ct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Campionati Italiani Crono a Squadre Giovani </a:t>
            </a:r>
          </a:p>
          <a:p>
            <a:pPr algn="ct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Gara Nazionale categoria Ragazzi</a:t>
            </a:r>
          </a:p>
          <a:p>
            <a:pPr algn="ct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Coppa delle Regioni</a:t>
            </a:r>
          </a:p>
        </p:txBody>
      </p:sp>
      <p:pic>
        <p:nvPicPr>
          <p:cNvPr id="9" name="Immagine 8" descr="C:\Users\m.saliola\Documents\MARCO\Allestimenti Gare 2018\logo freeliver triathl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13" y="6130433"/>
            <a:ext cx="1698318" cy="520262"/>
          </a:xfrm>
          <a:prstGeom prst="rect">
            <a:avLst/>
          </a:prstGeom>
          <a:noFill/>
          <a:ln>
            <a:noFill/>
          </a:ln>
        </p:spPr>
      </p:pic>
      <p:pic>
        <p:nvPicPr>
          <p:cNvPr id="10" name="Immagine 9" descr="C:\Users\m.saliola\AppData\Local\Temp\Rar$DIa0.065\DorelanReActive_logo_01c.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571" y="6047545"/>
            <a:ext cx="1324303" cy="604150"/>
          </a:xfrm>
          <a:prstGeom prst="rect">
            <a:avLst/>
          </a:prstGeom>
          <a:noFill/>
          <a:ln>
            <a:noFill/>
          </a:ln>
        </p:spPr>
      </p:pic>
    </p:spTree>
    <p:extLst>
      <p:ext uri="{BB962C8B-B14F-4D97-AF65-F5344CB8AC3E}">
        <p14:creationId xmlns:p14="http://schemas.microsoft.com/office/powerpoint/2010/main" val="173326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66" y="1100437"/>
            <a:ext cx="8334375" cy="61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4000" b="1" spc="800" dirty="0">
                <a:latin typeface="BankGothic Md BT" panose="020B0807020203060204" pitchFamily="34" charset="0"/>
              </a:rPr>
              <a:t>Riferimenti</a:t>
            </a:r>
          </a:p>
        </p:txBody>
      </p:sp>
      <p:sp>
        <p:nvSpPr>
          <p:cNvPr id="16" name="Rettangolo 15"/>
          <p:cNvSpPr/>
          <p:nvPr/>
        </p:nvSpPr>
        <p:spPr>
          <a:xfrm>
            <a:off x="6214870" y="105374"/>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216366" y="1100437"/>
            <a:ext cx="8329713" cy="507380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288879" y="781049"/>
            <a:ext cx="8329713" cy="5667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b="1" dirty="0">
              <a:solidFill>
                <a:srgbClr val="002060"/>
              </a:solidFill>
            </a:endParaRPr>
          </a:p>
          <a:p>
            <a:endParaRPr lang="it-IT" sz="2400" b="1" dirty="0">
              <a:solidFill>
                <a:srgbClr val="002060"/>
              </a:solidFill>
            </a:endParaRPr>
          </a:p>
          <a:p>
            <a:r>
              <a:rPr lang="it-IT" sz="2000" dirty="0">
                <a:solidFill>
                  <a:srgbClr val="002060"/>
                </a:solidFill>
              </a:rPr>
              <a:t>Direttore di Gara </a:t>
            </a:r>
            <a:r>
              <a:rPr lang="it-IT" sz="2000" b="1" dirty="0">
                <a:solidFill>
                  <a:srgbClr val="002060"/>
                </a:solidFill>
              </a:rPr>
              <a:t>Daniele </a:t>
            </a:r>
            <a:r>
              <a:rPr lang="it-IT" sz="2000" b="1" dirty="0" err="1">
                <a:solidFill>
                  <a:srgbClr val="002060"/>
                </a:solidFill>
              </a:rPr>
              <a:t>Moraglia</a:t>
            </a:r>
            <a:endParaRPr lang="it-IT" sz="2000" b="1" dirty="0">
              <a:solidFill>
                <a:srgbClr val="002060"/>
              </a:solidFill>
            </a:endParaRPr>
          </a:p>
          <a:p>
            <a:r>
              <a:rPr lang="it-IT" sz="2000" dirty="0">
                <a:solidFill>
                  <a:srgbClr val="002060"/>
                </a:solidFill>
              </a:rPr>
              <a:t>Delegato Tecnico Fitri</a:t>
            </a:r>
            <a:r>
              <a:rPr lang="it-IT" sz="2000" b="1" dirty="0">
                <a:solidFill>
                  <a:srgbClr val="002060"/>
                </a:solidFill>
              </a:rPr>
              <a:t> Marco </a:t>
            </a:r>
            <a:r>
              <a:rPr lang="it-IT" sz="2000" b="1" dirty="0" err="1">
                <a:solidFill>
                  <a:srgbClr val="002060"/>
                </a:solidFill>
              </a:rPr>
              <a:t>Saliola</a:t>
            </a:r>
            <a:endParaRPr lang="it-IT" sz="2000" dirty="0">
              <a:solidFill>
                <a:srgbClr val="002060"/>
              </a:solidFill>
            </a:endParaRPr>
          </a:p>
          <a:p>
            <a:r>
              <a:rPr lang="it-IT" sz="2000" dirty="0">
                <a:solidFill>
                  <a:srgbClr val="002060"/>
                </a:solidFill>
              </a:rPr>
              <a:t>Giudice Arbitro </a:t>
            </a:r>
            <a:r>
              <a:rPr lang="it-IT" sz="2000" b="1" dirty="0">
                <a:solidFill>
                  <a:srgbClr val="002060"/>
                </a:solidFill>
              </a:rPr>
              <a:t>Pompeo Verdicchio</a:t>
            </a:r>
            <a:endParaRPr lang="it-IT" sz="2000" b="1" dirty="0">
              <a:solidFill>
                <a:schemeClr val="tx1"/>
              </a:solidFill>
            </a:endParaRPr>
          </a:p>
          <a:p>
            <a:r>
              <a:rPr lang="it-IT" sz="2000" dirty="0">
                <a:solidFill>
                  <a:srgbClr val="002060"/>
                </a:solidFill>
              </a:rPr>
              <a:t>Giudice Elaboratore, </a:t>
            </a:r>
            <a:r>
              <a:rPr lang="it-IT" sz="2000" b="1" dirty="0">
                <a:solidFill>
                  <a:srgbClr val="002060"/>
                </a:solidFill>
              </a:rPr>
              <a:t>Fabio Vescovo</a:t>
            </a:r>
          </a:p>
          <a:p>
            <a:r>
              <a:rPr lang="it-IT" sz="2000" dirty="0">
                <a:solidFill>
                  <a:srgbClr val="002060"/>
                </a:solidFill>
              </a:rPr>
              <a:t>Service Classifiche </a:t>
            </a:r>
            <a:r>
              <a:rPr lang="it-IT" sz="2000" dirty="0" err="1">
                <a:solidFill>
                  <a:srgbClr val="002060"/>
                </a:solidFill>
              </a:rPr>
              <a:t>NextRace</a:t>
            </a:r>
            <a:r>
              <a:rPr lang="it-IT" sz="2000" dirty="0">
                <a:solidFill>
                  <a:srgbClr val="002060"/>
                </a:solidFill>
              </a:rPr>
              <a:t>, </a:t>
            </a:r>
            <a:r>
              <a:rPr lang="it-IT" sz="2000" b="1" dirty="0">
                <a:solidFill>
                  <a:srgbClr val="002060"/>
                </a:solidFill>
              </a:rPr>
              <a:t>Mario De </a:t>
            </a:r>
            <a:r>
              <a:rPr lang="it-IT" sz="2000" b="1" dirty="0" err="1">
                <a:solidFill>
                  <a:srgbClr val="002060"/>
                </a:solidFill>
              </a:rPr>
              <a:t>Montis</a:t>
            </a:r>
            <a:endParaRPr lang="it-IT" sz="2000" b="1" dirty="0">
              <a:solidFill>
                <a:srgbClr val="002060"/>
              </a:solidFill>
            </a:endParaRPr>
          </a:p>
          <a:p>
            <a:r>
              <a:rPr lang="it-IT" sz="2000" dirty="0">
                <a:solidFill>
                  <a:srgbClr val="002060"/>
                </a:solidFill>
              </a:rPr>
              <a:t>Direttore Tecnico Giovanile</a:t>
            </a:r>
            <a:r>
              <a:rPr lang="it-IT" sz="2000" b="1" dirty="0">
                <a:solidFill>
                  <a:srgbClr val="002060"/>
                </a:solidFill>
              </a:rPr>
              <a:t> Alessandro Bottoni</a:t>
            </a:r>
            <a:endParaRPr lang="it-IT" sz="2000" dirty="0">
              <a:solidFill>
                <a:srgbClr val="002060"/>
              </a:solidFill>
            </a:endParaRPr>
          </a:p>
          <a:p>
            <a:r>
              <a:rPr lang="it-IT" sz="2000" dirty="0">
                <a:solidFill>
                  <a:srgbClr val="002060"/>
                </a:solidFill>
              </a:rPr>
              <a:t>Coordinatore Nazionale Attività Giovanile </a:t>
            </a:r>
            <a:r>
              <a:rPr lang="it-IT" sz="2000" b="1" dirty="0">
                <a:solidFill>
                  <a:srgbClr val="002060"/>
                </a:solidFill>
              </a:rPr>
              <a:t>Romina </a:t>
            </a:r>
            <a:r>
              <a:rPr lang="it-IT" sz="2000" b="1" dirty="0" err="1">
                <a:solidFill>
                  <a:srgbClr val="002060"/>
                </a:solidFill>
              </a:rPr>
              <a:t>Ridolfi</a:t>
            </a:r>
            <a:endParaRPr lang="it-IT" sz="2000" b="1" dirty="0">
              <a:solidFill>
                <a:srgbClr val="002060"/>
              </a:solidFill>
            </a:endParaRPr>
          </a:p>
          <a:p>
            <a:pPr>
              <a:spcBef>
                <a:spcPts val="600"/>
              </a:spcBef>
              <a:spcAft>
                <a:spcPts val="600"/>
              </a:spcAft>
            </a:pPr>
            <a:endParaRPr lang="it-IT" sz="2400" dirty="0">
              <a:solidFill>
                <a:srgbClr val="002060"/>
              </a:solidFill>
            </a:endParaRPr>
          </a:p>
          <a:p>
            <a:r>
              <a:rPr lang="it-IT" sz="2400" b="1" dirty="0">
                <a:solidFill>
                  <a:srgbClr val="FF0000"/>
                </a:solidFill>
              </a:rPr>
              <a:t>Medico di Gara</a:t>
            </a:r>
            <a:r>
              <a:rPr lang="it-IT" sz="2400" dirty="0">
                <a:solidFill>
                  <a:srgbClr val="FF0000"/>
                </a:solidFill>
              </a:rPr>
              <a:t>: vari</a:t>
            </a:r>
          </a:p>
          <a:p>
            <a:r>
              <a:rPr lang="it-IT" sz="2400" dirty="0">
                <a:solidFill>
                  <a:srgbClr val="FF0000"/>
                </a:solidFill>
              </a:rPr>
              <a:t>Responsabile area medica: Diego </a:t>
            </a:r>
            <a:r>
              <a:rPr lang="it-IT" sz="2400" dirty="0" err="1">
                <a:solidFill>
                  <a:srgbClr val="FF0000"/>
                </a:solidFill>
              </a:rPr>
              <a:t>Baudoino</a:t>
            </a:r>
            <a:r>
              <a:rPr lang="it-IT" sz="2400" dirty="0">
                <a:solidFill>
                  <a:srgbClr val="FF0000"/>
                </a:solidFill>
              </a:rPr>
              <a:t> - 3663808600</a:t>
            </a:r>
          </a:p>
          <a:p>
            <a:r>
              <a:rPr lang="it-IT" sz="2400" b="1" dirty="0">
                <a:solidFill>
                  <a:srgbClr val="002060"/>
                </a:solidFill>
              </a:rPr>
              <a:t>OSPEDALE DI RIFERIMENTO:</a:t>
            </a:r>
            <a:r>
              <a:rPr lang="it-IT" sz="2400" dirty="0">
                <a:solidFill>
                  <a:srgbClr val="002060"/>
                </a:solidFill>
              </a:rPr>
              <a:t> </a:t>
            </a:r>
            <a:r>
              <a:rPr lang="it-IT" sz="2400" b="1" dirty="0">
                <a:solidFill>
                  <a:srgbClr val="FF0000"/>
                </a:solidFill>
              </a:rPr>
              <a:t>SANREMO </a:t>
            </a:r>
            <a:r>
              <a:rPr lang="it-IT" sz="2400" b="1" dirty="0"/>
              <a:t> </a:t>
            </a:r>
            <a:r>
              <a:rPr lang="it-IT" sz="2400" u="sng" dirty="0">
                <a:hlinkClick r:id="rId4" tooltip="Chiama tramite Hangouts"/>
              </a:rPr>
              <a:t>0184 5361</a:t>
            </a:r>
            <a:endParaRPr lang="it-IT" sz="2400" dirty="0">
              <a:solidFill>
                <a:srgbClr val="002060"/>
              </a:solidFill>
            </a:endParaRPr>
          </a:p>
          <a:p>
            <a:endParaRPr lang="it-IT" sz="2400" dirty="0">
              <a:solidFill>
                <a:srgbClr val="002060"/>
              </a:solidFill>
            </a:endParaRPr>
          </a:p>
          <a:p>
            <a:r>
              <a:rPr lang="it-IT" sz="2400" dirty="0">
                <a:solidFill>
                  <a:srgbClr val="002060"/>
                </a:solidFill>
              </a:rPr>
              <a:t>Temperatura dell’acqua xx° - Temperatura esterna xx°</a:t>
            </a:r>
          </a:p>
          <a:p>
            <a:pPr>
              <a:spcBef>
                <a:spcPts val="600"/>
              </a:spcBef>
              <a:spcAft>
                <a:spcPts val="600"/>
              </a:spcAft>
            </a:pPr>
            <a:endParaRPr lang="it-IT" sz="2400" b="1" dirty="0">
              <a:solidFill>
                <a:srgbClr val="002060"/>
              </a:solidFill>
            </a:endParaRPr>
          </a:p>
          <a:p>
            <a:pPr>
              <a:spcBef>
                <a:spcPts val="600"/>
              </a:spcBef>
              <a:spcAft>
                <a:spcPts val="600"/>
              </a:spcAft>
            </a:pPr>
            <a:endParaRPr lang="it-IT" sz="2400" dirty="0">
              <a:solidFill>
                <a:srgbClr val="002060"/>
              </a:solidFill>
            </a:endParaRPr>
          </a:p>
          <a:p>
            <a:pPr>
              <a:spcBef>
                <a:spcPts val="600"/>
              </a:spcBef>
              <a:spcAft>
                <a:spcPts val="600"/>
              </a:spcAft>
            </a:pPr>
            <a:endParaRPr lang="it-IT" sz="2400" dirty="0">
              <a:solidFill>
                <a:srgbClr val="002060"/>
              </a:solidFill>
            </a:endParaRPr>
          </a:p>
        </p:txBody>
      </p:sp>
      <p:sp>
        <p:nvSpPr>
          <p:cNvPr id="22" name="Rettangolo 21"/>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Tree>
    <p:extLst>
      <p:ext uri="{BB962C8B-B14F-4D97-AF65-F5344CB8AC3E}">
        <p14:creationId xmlns:p14="http://schemas.microsoft.com/office/powerpoint/2010/main" val="261968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400" b="1" spc="800" dirty="0">
                <a:latin typeface="BankGothic Md BT" panose="020B0807020203060204" pitchFamily="34" charset="0"/>
              </a:rPr>
              <a:t>Busta Tecnica Economy</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216366" y="787172"/>
            <a:ext cx="8474738" cy="76558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p:cNvSpPr/>
          <p:nvPr/>
        </p:nvSpPr>
        <p:spPr>
          <a:xfrm>
            <a:off x="-248109" y="233829"/>
            <a:ext cx="8874524" cy="871008"/>
          </a:xfrm>
          <a:prstGeom prst="rect">
            <a:avLst/>
          </a:prstGeom>
        </p:spPr>
        <p:txBody>
          <a:bodyPr wrap="square">
            <a:spAutoFit/>
          </a:bodyPr>
          <a:lstStyle/>
          <a:p>
            <a:pPr lvl="1" algn="just">
              <a:lnSpc>
                <a:spcPct val="115000"/>
              </a:lnSpc>
            </a:pPr>
            <a:r>
              <a:rPr lang="it-IT" sz="1600" b="1" dirty="0">
                <a:solidFill>
                  <a:srgbClr val="002060"/>
                </a:solidFill>
                <a:ea typeface="Calibri" panose="020F0502020204030204" pitchFamily="34" charset="0"/>
                <a:cs typeface="Times New Roman" panose="02020603050405020304" pitchFamily="18" charset="0"/>
              </a:rPr>
              <a:t> </a:t>
            </a:r>
          </a:p>
          <a:p>
            <a:pPr lvl="1" algn="just">
              <a:lnSpc>
                <a:spcPct val="115000"/>
              </a:lnSpc>
            </a:pPr>
            <a:r>
              <a:rPr lang="it-IT" sz="1400" dirty="0">
                <a:solidFill>
                  <a:srgbClr val="002060"/>
                </a:solidFill>
                <a:ea typeface="Calibri" panose="020F0502020204030204" pitchFamily="34" charset="0"/>
                <a:cs typeface="Times New Roman" panose="02020603050405020304" pitchFamily="18" charset="0"/>
              </a:rPr>
              <a:t>Le buste tecniche sono stampate con programma di gara su un lato e piantine dei percorsi sull’altro. Ciascun atleta è quindi in possesso di tutte le informazioni relative alla propria gara.</a:t>
            </a:r>
          </a:p>
        </p:txBody>
      </p:sp>
      <p:sp>
        <p:nvSpPr>
          <p:cNvPr id="23" name="Rettangolo 22"/>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pic>
        <p:nvPicPr>
          <p:cNvPr id="102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092" y="1352597"/>
            <a:ext cx="3463256" cy="49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ggetto 2"/>
          <p:cNvGraphicFramePr>
            <a:graphicFrameLocks noChangeAspect="1"/>
          </p:cNvGraphicFramePr>
          <p:nvPr>
            <p:extLst>
              <p:ext uri="{D42A27DB-BD31-4B8C-83A1-F6EECF244321}">
                <p14:modId xmlns:p14="http://schemas.microsoft.com/office/powerpoint/2010/main" val="950915433"/>
              </p:ext>
            </p:extLst>
          </p:nvPr>
        </p:nvGraphicFramePr>
        <p:xfrm>
          <a:off x="750098" y="1438456"/>
          <a:ext cx="3703637" cy="5241190"/>
        </p:xfrm>
        <a:graphic>
          <a:graphicData uri="http://schemas.openxmlformats.org/presentationml/2006/ole">
            <mc:AlternateContent xmlns:mc="http://schemas.openxmlformats.org/markup-compatibility/2006">
              <mc:Choice xmlns:v="urn:schemas-microsoft-com:vml" Requires="v">
                <p:oleObj spid="_x0000_s10282" name="Acrobat Document" r:id="rId4" imgW="5667120" imgH="8019903" progId="AcroExch.Document.DC">
                  <p:embed/>
                </p:oleObj>
              </mc:Choice>
              <mc:Fallback>
                <p:oleObj name="Acrobat Document" r:id="rId4" imgW="5667120" imgH="8019903" progId="AcroExch.Document.DC">
                  <p:embed/>
                  <p:pic>
                    <p:nvPicPr>
                      <p:cNvPr id="0" name=""/>
                      <p:cNvPicPr/>
                      <p:nvPr/>
                    </p:nvPicPr>
                    <p:blipFill>
                      <a:blip r:embed="rId5"/>
                      <a:stretch>
                        <a:fillRect/>
                      </a:stretch>
                    </p:blipFill>
                    <p:spPr>
                      <a:xfrm>
                        <a:off x="750098" y="1438456"/>
                        <a:ext cx="3703637" cy="5241190"/>
                      </a:xfrm>
                      <a:prstGeom prst="rect">
                        <a:avLst/>
                      </a:prstGeom>
                    </p:spPr>
                  </p:pic>
                </p:oleObj>
              </mc:Fallback>
            </mc:AlternateContent>
          </a:graphicData>
        </a:graphic>
      </p:graphicFrame>
    </p:spTree>
    <p:extLst>
      <p:ext uri="{BB962C8B-B14F-4D97-AF65-F5344CB8AC3E}">
        <p14:creationId xmlns:p14="http://schemas.microsoft.com/office/powerpoint/2010/main" val="181112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400" b="1" spc="800" dirty="0">
                <a:latin typeface="BankGothic Md BT" panose="020B0807020203060204" pitchFamily="34" charset="0"/>
              </a:rPr>
              <a:t>Programma </a:t>
            </a:r>
          </a:p>
          <a:p>
            <a:pPr algn="ctr"/>
            <a:r>
              <a:rPr lang="it-IT" sz="2400" b="1" spc="800" dirty="0">
                <a:latin typeface="BankGothic Md BT" panose="020B0807020203060204" pitchFamily="34" charset="0"/>
              </a:rPr>
              <a:t>Sabato 21</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22" name="Rettangolo 21"/>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32769" name="Rectangle 1"/>
          <p:cNvSpPr>
            <a:spLocks noChangeArrowheads="1"/>
          </p:cNvSpPr>
          <p:nvPr/>
        </p:nvSpPr>
        <p:spPr bwMode="auto">
          <a:xfrm>
            <a:off x="171450" y="507581"/>
            <a:ext cx="8362950" cy="62247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200"/>
              </a:spcAft>
            </a:pPr>
            <a:r>
              <a:rPr lang="it-IT" sz="1100" b="1" dirty="0">
                <a:solidFill>
                  <a:srgbClr val="000000"/>
                </a:solidFill>
                <a:latin typeface="Arial"/>
                <a:ea typeface="Calibri"/>
                <a:cs typeface="Times New Roman"/>
              </a:rPr>
              <a:t>Sabato 21 settembre 2019</a:t>
            </a:r>
            <a:endParaRPr lang="it-IT" sz="1400" dirty="0">
              <a:ea typeface="Calibri"/>
              <a:cs typeface="Times New Roman"/>
            </a:endParaRPr>
          </a:p>
          <a:p>
            <a:pPr marL="450215" indent="-228600">
              <a:lnSpc>
                <a:spcPct val="115000"/>
              </a:lnSpc>
              <a:spcAft>
                <a:spcPts val="0"/>
              </a:spcAft>
            </a:pPr>
            <a:r>
              <a:rPr lang="it-IT" sz="1100" dirty="0">
                <a:solidFill>
                  <a:srgbClr val="000000"/>
                </a:solidFill>
                <a:latin typeface="Symbol"/>
                <a:ea typeface="Calibri"/>
                <a:cs typeface="Times New Roman"/>
              </a:rPr>
              <a:t>·</a:t>
            </a:r>
            <a:r>
              <a:rPr lang="it-IT" sz="800" dirty="0">
                <a:solidFill>
                  <a:srgbClr val="000000"/>
                </a:solidFill>
                <a:latin typeface="Times New Roman"/>
                <a:ea typeface="Calibri"/>
                <a:cs typeface="Times New Roman"/>
              </a:rPr>
              <a:t>         </a:t>
            </a:r>
            <a:r>
              <a:rPr lang="it-IT" sz="1100" dirty="0">
                <a:solidFill>
                  <a:srgbClr val="000000"/>
                </a:solidFill>
                <a:latin typeface="Arial"/>
                <a:ea typeface="Calibri"/>
                <a:cs typeface="Times New Roman"/>
              </a:rPr>
              <a:t>Ore 08.00 – 19.00         </a:t>
            </a:r>
            <a:r>
              <a:rPr lang="it-IT" sz="1100" b="1" dirty="0" err="1">
                <a:solidFill>
                  <a:srgbClr val="000000"/>
                </a:solidFill>
                <a:latin typeface="Arial"/>
                <a:ea typeface="Calibri"/>
                <a:cs typeface="Times New Roman"/>
              </a:rPr>
              <a:t>Portosole</a:t>
            </a:r>
            <a:r>
              <a:rPr lang="it-IT" sz="1100" b="1" dirty="0">
                <a:solidFill>
                  <a:srgbClr val="000000"/>
                </a:solidFill>
                <a:latin typeface="Arial"/>
                <a:ea typeface="Calibri"/>
                <a:cs typeface="Times New Roman"/>
              </a:rPr>
              <a:t>:</a:t>
            </a:r>
            <a:r>
              <a:rPr lang="it-IT" sz="1100" dirty="0">
                <a:solidFill>
                  <a:srgbClr val="000000"/>
                </a:solidFill>
                <a:latin typeface="Arial"/>
                <a:ea typeface="Calibri"/>
                <a:cs typeface="Times New Roman"/>
              </a:rPr>
              <a:t> Villaggio dello Sport</a:t>
            </a:r>
            <a:endParaRPr lang="it-IT" sz="1400" dirty="0">
              <a:ea typeface="Calibri"/>
              <a:cs typeface="Times New Roman"/>
            </a:endParaRPr>
          </a:p>
          <a:p>
            <a:pPr marL="450215" indent="-228600">
              <a:lnSpc>
                <a:spcPct val="115000"/>
              </a:lnSpc>
              <a:spcAft>
                <a:spcPts val="1200"/>
              </a:spcAft>
            </a:pPr>
            <a:r>
              <a:rPr lang="it-IT" sz="1100" dirty="0">
                <a:solidFill>
                  <a:srgbClr val="000000"/>
                </a:solidFill>
                <a:latin typeface="Symbol"/>
                <a:ea typeface="Calibri"/>
                <a:cs typeface="Times New Roman"/>
              </a:rPr>
              <a:t>·</a:t>
            </a:r>
            <a:r>
              <a:rPr lang="it-IT" sz="800" dirty="0">
                <a:solidFill>
                  <a:srgbClr val="000000"/>
                </a:solidFill>
                <a:latin typeface="Times New Roman"/>
                <a:ea typeface="Calibri"/>
                <a:cs typeface="Times New Roman"/>
              </a:rPr>
              <a:t>         </a:t>
            </a:r>
            <a:r>
              <a:rPr lang="it-IT" sz="1100" dirty="0">
                <a:solidFill>
                  <a:srgbClr val="000000"/>
                </a:solidFill>
                <a:latin typeface="Arial"/>
                <a:ea typeface="Calibri"/>
                <a:cs typeface="Times New Roman"/>
              </a:rPr>
              <a:t>Ore 08.00 – 19.00         </a:t>
            </a:r>
            <a:r>
              <a:rPr lang="it-IT" sz="1100" b="1" dirty="0" err="1">
                <a:solidFill>
                  <a:srgbClr val="000000"/>
                </a:solidFill>
                <a:latin typeface="Arial"/>
                <a:ea typeface="Calibri"/>
                <a:cs typeface="Times New Roman"/>
              </a:rPr>
              <a:t>Portosole</a:t>
            </a:r>
            <a:r>
              <a:rPr lang="it-IT" sz="1100" b="1" dirty="0">
                <a:solidFill>
                  <a:srgbClr val="000000"/>
                </a:solidFill>
                <a:latin typeface="Arial"/>
                <a:ea typeface="Calibri"/>
                <a:cs typeface="Times New Roman"/>
              </a:rPr>
              <a:t>:</a:t>
            </a:r>
            <a:r>
              <a:rPr lang="it-IT" sz="1100" dirty="0">
                <a:solidFill>
                  <a:srgbClr val="000000"/>
                </a:solidFill>
                <a:latin typeface="Arial"/>
                <a:ea typeface="Calibri"/>
                <a:cs typeface="Times New Roman"/>
              </a:rPr>
              <a:t> Apertura uffici con distribuzione pettorali e pacchi gara</a:t>
            </a:r>
            <a:endParaRPr lang="it-IT" sz="1400" dirty="0">
              <a:ea typeface="Calibri"/>
              <a:cs typeface="Times New Roman"/>
            </a:endParaRPr>
          </a:p>
          <a:p>
            <a:pPr>
              <a:lnSpc>
                <a:spcPct val="115000"/>
              </a:lnSpc>
              <a:spcAft>
                <a:spcPts val="0"/>
              </a:spcAft>
            </a:pPr>
            <a:r>
              <a:rPr lang="it-IT" sz="1100" dirty="0">
                <a:solidFill>
                  <a:srgbClr val="000000"/>
                </a:solidFill>
                <a:latin typeface="Arial"/>
                <a:ea typeface="Calibri"/>
                <a:cs typeface="Times New Roman"/>
              </a:rPr>
              <a:t>Finale Coppa Italia – gara individuale a Cronometro </a:t>
            </a:r>
            <a:r>
              <a:rPr lang="it-IT" sz="1100" dirty="0" err="1">
                <a:solidFill>
                  <a:srgbClr val="000000"/>
                </a:solidFill>
                <a:latin typeface="Arial"/>
                <a:ea typeface="Calibri"/>
                <a:cs typeface="Times New Roman"/>
              </a:rPr>
              <a:t>cat</a:t>
            </a:r>
            <a:r>
              <a:rPr lang="it-IT" sz="1100" dirty="0">
                <a:solidFill>
                  <a:srgbClr val="000000"/>
                </a:solidFill>
                <a:latin typeface="Arial"/>
                <a:ea typeface="Calibri"/>
                <a:cs typeface="Times New Roman"/>
              </a:rPr>
              <a:t> YA, YB e JU</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08.30 – 08.55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a:t>
            </a:r>
            <a:r>
              <a:rPr lang="it-IT" sz="1100" dirty="0">
                <a:solidFill>
                  <a:srgbClr val="000000"/>
                </a:solidFill>
                <a:latin typeface="Arial"/>
                <a:ea typeface="Times New Roman"/>
                <a:cs typeface="Times New Roman"/>
              </a:rPr>
              <a:t>YA, YB e JU</a:t>
            </a:r>
            <a:r>
              <a:rPr lang="it-IT" sz="1100" dirty="0">
                <a:latin typeface="Arial"/>
                <a:ea typeface="Times New Roman"/>
                <a:cs typeface="Times New Roman"/>
              </a:rPr>
              <a:t> Maschili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09.00                     </a:t>
            </a:r>
            <a:r>
              <a:rPr lang="it-IT" sz="1100" b="1" dirty="0" err="1">
                <a:latin typeface="Arial"/>
                <a:ea typeface="Times New Roman"/>
                <a:cs typeface="Times New Roman"/>
              </a:rPr>
              <a:t>Portosole</a:t>
            </a:r>
            <a:r>
              <a:rPr lang="it-IT" sz="1100" dirty="0">
                <a:latin typeface="Arial"/>
                <a:ea typeface="Times New Roman"/>
                <a:cs typeface="Times New Roman"/>
              </a:rPr>
              <a:t>: partenza gare individuali maschili (ogni 30”)</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11.00 – 11.25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a:t>
            </a:r>
            <a:r>
              <a:rPr lang="it-IT" sz="1100" dirty="0">
                <a:solidFill>
                  <a:srgbClr val="000000"/>
                </a:solidFill>
                <a:latin typeface="Arial"/>
                <a:ea typeface="Times New Roman"/>
                <a:cs typeface="Times New Roman"/>
              </a:rPr>
              <a:t>YA, YB e JU</a:t>
            </a:r>
            <a:r>
              <a:rPr lang="it-IT" sz="1100" dirty="0">
                <a:latin typeface="Arial"/>
                <a:ea typeface="Times New Roman"/>
                <a:cs typeface="Times New Roman"/>
              </a:rPr>
              <a:t> Femminili</a:t>
            </a:r>
            <a:endParaRPr lang="it-IT" sz="1400" dirty="0">
              <a:ea typeface="Calibri"/>
              <a:cs typeface="Times New Roman"/>
            </a:endParaRPr>
          </a:p>
          <a:p>
            <a:pPr marL="342900" lvl="0" indent="-342900">
              <a:lnSpc>
                <a:spcPct val="115000"/>
              </a:lnSpc>
              <a:spcAft>
                <a:spcPts val="1200"/>
              </a:spcAft>
              <a:buSzPts val="1000"/>
              <a:buFont typeface="Symbol"/>
              <a:buChar char=""/>
              <a:tabLst>
                <a:tab pos="457200" algn="l"/>
              </a:tabLst>
            </a:pPr>
            <a:r>
              <a:rPr lang="it-IT" sz="1100" dirty="0">
                <a:latin typeface="Arial"/>
                <a:ea typeface="Times New Roman"/>
                <a:cs typeface="Times New Roman"/>
              </a:rPr>
              <a:t>Ore 11.30                     </a:t>
            </a:r>
            <a:r>
              <a:rPr lang="it-IT" sz="1100" b="1" dirty="0" err="1">
                <a:latin typeface="Arial"/>
                <a:ea typeface="Times New Roman"/>
                <a:cs typeface="Times New Roman"/>
              </a:rPr>
              <a:t>Portosole</a:t>
            </a:r>
            <a:r>
              <a:rPr lang="it-IT" sz="1100" dirty="0">
                <a:latin typeface="Arial"/>
                <a:ea typeface="Times New Roman"/>
                <a:cs typeface="Times New Roman"/>
              </a:rPr>
              <a:t>: partenza gare individuali femminili (ogni 30”)</a:t>
            </a:r>
            <a:endParaRPr lang="it-IT" sz="1400" dirty="0">
              <a:ea typeface="Calibri"/>
              <a:cs typeface="Times New Roman"/>
            </a:endParaRPr>
          </a:p>
          <a:p>
            <a:pPr>
              <a:lnSpc>
                <a:spcPct val="115000"/>
              </a:lnSpc>
              <a:spcAft>
                <a:spcPts val="0"/>
              </a:spcAft>
            </a:pPr>
            <a:r>
              <a:rPr lang="it-IT" sz="1100" dirty="0">
                <a:latin typeface="Arial"/>
                <a:ea typeface="Calibri"/>
                <a:cs typeface="Times New Roman"/>
              </a:rPr>
              <a:t>Trofeo Italia - gara individuale </a:t>
            </a:r>
            <a:r>
              <a:rPr lang="it-IT" sz="1100" dirty="0" err="1">
                <a:latin typeface="Arial"/>
                <a:ea typeface="Calibri"/>
                <a:cs typeface="Times New Roman"/>
              </a:rPr>
              <a:t>cat</a:t>
            </a:r>
            <a:r>
              <a:rPr lang="it-IT" sz="1100" dirty="0">
                <a:latin typeface="Arial"/>
                <a:ea typeface="Calibri"/>
                <a:cs typeface="Times New Roman"/>
              </a:rPr>
              <a:t>. Ragazzi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13.00 – 13.25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a:t>
            </a:r>
            <a:r>
              <a:rPr lang="it-IT" sz="1100" dirty="0" err="1">
                <a:latin typeface="Arial"/>
                <a:ea typeface="Times New Roman"/>
                <a:cs typeface="Times New Roman"/>
              </a:rPr>
              <a:t>cat</a:t>
            </a:r>
            <a:r>
              <a:rPr lang="it-IT" sz="1100" dirty="0">
                <a:latin typeface="Arial"/>
                <a:ea typeface="Times New Roman"/>
                <a:cs typeface="Times New Roman"/>
              </a:rPr>
              <a:t>. Ragazzi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13.30                     </a:t>
            </a:r>
            <a:r>
              <a:rPr lang="it-IT" sz="1100" b="1" dirty="0" err="1">
                <a:latin typeface="Arial"/>
                <a:ea typeface="Times New Roman"/>
                <a:cs typeface="Times New Roman"/>
              </a:rPr>
              <a:t>Portosole</a:t>
            </a:r>
            <a:r>
              <a:rPr lang="it-IT" sz="1100" dirty="0">
                <a:latin typeface="Arial"/>
                <a:ea typeface="Times New Roman"/>
                <a:cs typeface="Times New Roman"/>
              </a:rPr>
              <a:t>: partenza gara Ragazzi M</a:t>
            </a:r>
            <a:endParaRPr lang="it-IT" sz="1400" dirty="0">
              <a:ea typeface="Calibri"/>
              <a:cs typeface="Times New Roman"/>
            </a:endParaRPr>
          </a:p>
          <a:p>
            <a:pPr marL="342900" lvl="0" indent="-342900">
              <a:lnSpc>
                <a:spcPct val="115000"/>
              </a:lnSpc>
              <a:spcAft>
                <a:spcPts val="1200"/>
              </a:spcAft>
              <a:buSzPts val="1000"/>
              <a:buFont typeface="Symbol"/>
              <a:buChar char=""/>
              <a:tabLst>
                <a:tab pos="457200" algn="l"/>
              </a:tabLst>
            </a:pPr>
            <a:r>
              <a:rPr lang="it-IT" sz="1100" dirty="0">
                <a:latin typeface="Arial"/>
                <a:ea typeface="Times New Roman"/>
                <a:cs typeface="Times New Roman"/>
              </a:rPr>
              <a:t>Ore 14.05                     </a:t>
            </a:r>
            <a:r>
              <a:rPr lang="it-IT" sz="1100" b="1" dirty="0" err="1">
                <a:latin typeface="Arial"/>
                <a:ea typeface="Times New Roman"/>
                <a:cs typeface="Times New Roman"/>
              </a:rPr>
              <a:t>Portosole</a:t>
            </a:r>
            <a:r>
              <a:rPr lang="it-IT" sz="1100" dirty="0">
                <a:latin typeface="Arial"/>
                <a:ea typeface="Times New Roman"/>
                <a:cs typeface="Times New Roman"/>
              </a:rPr>
              <a:t>: partenza gara Ragazzi F</a:t>
            </a:r>
            <a:endParaRPr lang="it-IT" sz="1400" dirty="0">
              <a:ea typeface="Calibri"/>
              <a:cs typeface="Times New Roman"/>
            </a:endParaRPr>
          </a:p>
          <a:p>
            <a:pPr>
              <a:lnSpc>
                <a:spcPct val="115000"/>
              </a:lnSpc>
              <a:spcAft>
                <a:spcPts val="0"/>
              </a:spcAft>
            </a:pPr>
            <a:r>
              <a:rPr lang="it-IT" sz="1100" dirty="0">
                <a:latin typeface="Arial"/>
                <a:ea typeface="Calibri"/>
                <a:cs typeface="Times New Roman"/>
              </a:rPr>
              <a:t>Gara Individuale </a:t>
            </a:r>
            <a:r>
              <a:rPr lang="it-IT" sz="1100" dirty="0" err="1">
                <a:latin typeface="Arial"/>
                <a:ea typeface="Calibri"/>
                <a:cs typeface="Times New Roman"/>
              </a:rPr>
              <a:t>cat</a:t>
            </a:r>
            <a:r>
              <a:rPr lang="it-IT" sz="1100" dirty="0">
                <a:latin typeface="Arial"/>
                <a:ea typeface="Calibri"/>
                <a:cs typeface="Times New Roman"/>
              </a:rPr>
              <a:t>. Esordienti e Cuccioli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14.00 – 14.25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a:t>
            </a:r>
            <a:r>
              <a:rPr lang="it-IT" sz="1100" dirty="0" err="1">
                <a:latin typeface="Arial"/>
                <a:ea typeface="Times New Roman"/>
                <a:cs typeface="Times New Roman"/>
              </a:rPr>
              <a:t>cat</a:t>
            </a:r>
            <a:r>
              <a:rPr lang="it-IT" sz="1100" dirty="0">
                <a:latin typeface="Arial"/>
                <a:ea typeface="Times New Roman"/>
                <a:cs typeface="Times New Roman"/>
              </a:rPr>
              <a:t>. Esordienti e Cuccioli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14.30                     </a:t>
            </a:r>
            <a:r>
              <a:rPr lang="it-IT" sz="1100" b="1" dirty="0" err="1">
                <a:latin typeface="Arial"/>
                <a:ea typeface="Times New Roman"/>
                <a:cs typeface="Times New Roman"/>
              </a:rPr>
              <a:t>Portosole</a:t>
            </a:r>
            <a:r>
              <a:rPr lang="it-IT" sz="1100" dirty="0">
                <a:latin typeface="Arial"/>
                <a:ea typeface="Times New Roman"/>
                <a:cs typeface="Times New Roman"/>
              </a:rPr>
              <a:t>: partenza gara Esordienti M e F</a:t>
            </a:r>
            <a:endParaRPr lang="it-IT" sz="1400" dirty="0">
              <a:ea typeface="Calibri"/>
              <a:cs typeface="Times New Roman"/>
            </a:endParaRPr>
          </a:p>
          <a:p>
            <a:pPr marL="342900" lvl="0" indent="-342900">
              <a:lnSpc>
                <a:spcPct val="115000"/>
              </a:lnSpc>
              <a:spcAft>
                <a:spcPts val="1200"/>
              </a:spcAft>
              <a:buSzPts val="1000"/>
              <a:buFont typeface="Symbol"/>
              <a:buChar char=""/>
              <a:tabLst>
                <a:tab pos="457200" algn="l"/>
              </a:tabLst>
            </a:pPr>
            <a:r>
              <a:rPr lang="it-IT" sz="1100" dirty="0">
                <a:latin typeface="Arial"/>
                <a:ea typeface="Times New Roman"/>
                <a:cs typeface="Times New Roman"/>
              </a:rPr>
              <a:t>Ore 14.45                     </a:t>
            </a:r>
            <a:r>
              <a:rPr lang="it-IT" sz="1100" b="1" dirty="0" err="1">
                <a:latin typeface="Arial"/>
                <a:ea typeface="Times New Roman"/>
                <a:cs typeface="Times New Roman"/>
              </a:rPr>
              <a:t>Portosole</a:t>
            </a:r>
            <a:r>
              <a:rPr lang="it-IT" sz="1100" dirty="0">
                <a:latin typeface="Arial"/>
                <a:ea typeface="Times New Roman"/>
                <a:cs typeface="Times New Roman"/>
              </a:rPr>
              <a:t>: partenza gara Cuccioli M e F</a:t>
            </a:r>
            <a:endParaRPr lang="it-IT" sz="1400" dirty="0">
              <a:ea typeface="Calibri"/>
              <a:cs typeface="Times New Roman"/>
            </a:endParaRPr>
          </a:p>
          <a:p>
            <a:pPr>
              <a:lnSpc>
                <a:spcPct val="115000"/>
              </a:lnSpc>
              <a:spcAft>
                <a:spcPts val="0"/>
              </a:spcAft>
            </a:pPr>
            <a:r>
              <a:rPr lang="it-IT" sz="1100" dirty="0">
                <a:solidFill>
                  <a:srgbClr val="000000"/>
                </a:solidFill>
                <a:latin typeface="Arial"/>
                <a:ea typeface="Calibri"/>
                <a:cs typeface="Times New Roman"/>
              </a:rPr>
              <a:t>Campionato Italiano a Squadre Crono - Triathlon</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14.30 – 14.55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Staffette Maschili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15.00                     </a:t>
            </a:r>
            <a:r>
              <a:rPr lang="it-IT" sz="1100" b="1" dirty="0" err="1">
                <a:latin typeface="Arial"/>
                <a:ea typeface="Times New Roman"/>
                <a:cs typeface="Times New Roman"/>
              </a:rPr>
              <a:t>Portosole</a:t>
            </a:r>
            <a:r>
              <a:rPr lang="it-IT" sz="1100" dirty="0">
                <a:latin typeface="Arial"/>
                <a:ea typeface="Times New Roman"/>
                <a:cs typeface="Times New Roman"/>
              </a:rPr>
              <a:t>: partenza prima Staffetta Maschi</a:t>
            </a:r>
            <a:endParaRPr lang="it-IT"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it-IT" sz="1100" dirty="0">
                <a:latin typeface="Arial"/>
                <a:ea typeface="Times New Roman"/>
                <a:cs typeface="Times New Roman"/>
              </a:rPr>
              <a:t>Ore 16.00 – 16.25         </a:t>
            </a:r>
            <a:r>
              <a:rPr lang="it-IT" sz="1100" b="1" dirty="0" err="1">
                <a:latin typeface="Arial"/>
                <a:ea typeface="Times New Roman"/>
                <a:cs typeface="Times New Roman"/>
              </a:rPr>
              <a:t>Portosole</a:t>
            </a:r>
            <a:r>
              <a:rPr lang="it-IT" sz="1100" dirty="0">
                <a:latin typeface="Arial"/>
                <a:ea typeface="Times New Roman"/>
                <a:cs typeface="Times New Roman"/>
              </a:rPr>
              <a:t>: Apertura Zona Cambio Staffette Femminili</a:t>
            </a:r>
            <a:endParaRPr lang="it-IT" sz="1400" dirty="0">
              <a:ea typeface="Calibri"/>
              <a:cs typeface="Times New Roman"/>
            </a:endParaRPr>
          </a:p>
          <a:p>
            <a:pPr marL="342900" lvl="0" indent="-342900">
              <a:lnSpc>
                <a:spcPct val="115000"/>
              </a:lnSpc>
              <a:spcAft>
                <a:spcPts val="1200"/>
              </a:spcAft>
              <a:buSzPts val="1000"/>
              <a:buFont typeface="Symbol"/>
              <a:buChar char=""/>
              <a:tabLst>
                <a:tab pos="457200" algn="l"/>
              </a:tabLst>
            </a:pPr>
            <a:r>
              <a:rPr lang="it-IT" sz="1100" dirty="0">
                <a:latin typeface="Arial"/>
                <a:ea typeface="Times New Roman"/>
                <a:cs typeface="Times New Roman"/>
              </a:rPr>
              <a:t>Ore 16.30                     </a:t>
            </a:r>
            <a:r>
              <a:rPr lang="it-IT" sz="1100" b="1" dirty="0" err="1">
                <a:latin typeface="Arial"/>
                <a:ea typeface="Times New Roman"/>
                <a:cs typeface="Times New Roman"/>
              </a:rPr>
              <a:t>Portosole</a:t>
            </a:r>
            <a:r>
              <a:rPr lang="it-IT" sz="1100" dirty="0">
                <a:latin typeface="Arial"/>
                <a:ea typeface="Times New Roman"/>
                <a:cs typeface="Times New Roman"/>
              </a:rPr>
              <a:t>: partenza prima Staffetta Femmine</a:t>
            </a:r>
            <a:endParaRPr lang="it-IT" sz="1400" dirty="0">
              <a:ea typeface="Calibri"/>
              <a:cs typeface="Times New Roman"/>
            </a:endParaRPr>
          </a:p>
          <a:p>
            <a:pPr marL="342900" lvl="0" indent="-342900">
              <a:lnSpc>
                <a:spcPct val="115000"/>
              </a:lnSpc>
              <a:spcAft>
                <a:spcPts val="1200"/>
              </a:spcAft>
              <a:buSzPts val="1000"/>
              <a:buFont typeface="Symbol"/>
              <a:buChar char=""/>
              <a:tabLst>
                <a:tab pos="457200" algn="l"/>
              </a:tabLst>
            </a:pPr>
            <a:r>
              <a:rPr lang="it-IT" sz="1100" dirty="0">
                <a:latin typeface="Arial"/>
                <a:ea typeface="Times New Roman"/>
                <a:cs typeface="Times New Roman"/>
              </a:rPr>
              <a:t>Ore 18.00                     </a:t>
            </a:r>
            <a:r>
              <a:rPr lang="it-IT" sz="1100" b="1" dirty="0" err="1">
                <a:latin typeface="Arial"/>
                <a:ea typeface="Times New Roman"/>
                <a:cs typeface="Times New Roman"/>
              </a:rPr>
              <a:t>Portosole</a:t>
            </a:r>
            <a:r>
              <a:rPr lang="it-IT" sz="1100" dirty="0">
                <a:latin typeface="Arial"/>
                <a:ea typeface="Times New Roman"/>
                <a:cs typeface="Times New Roman"/>
              </a:rPr>
              <a:t>: Premiazioni</a:t>
            </a:r>
            <a:endParaRPr lang="it-IT" sz="1400" dirty="0">
              <a:ea typeface="Calibri"/>
              <a:cs typeface="Times New Roman"/>
            </a:endParaRPr>
          </a:p>
          <a:p>
            <a:pPr>
              <a:lnSpc>
                <a:spcPct val="115000"/>
              </a:lnSpc>
              <a:spcAft>
                <a:spcPts val="1200"/>
              </a:spcAft>
            </a:pPr>
            <a:r>
              <a:rPr lang="it-IT" sz="1100" b="1" dirty="0">
                <a:latin typeface="Arial"/>
                <a:ea typeface="Calibri"/>
                <a:cs typeface="Times New Roman"/>
              </a:rPr>
              <a:t>Pasta Party</a:t>
            </a:r>
            <a:r>
              <a:rPr lang="it-IT" sz="1100" dirty="0">
                <a:latin typeface="Arial"/>
                <a:ea typeface="Calibri"/>
                <a:cs typeface="Times New Roman"/>
              </a:rPr>
              <a:t> attivo tutta la giornata e riservato agli atleti</a:t>
            </a:r>
            <a:endParaRPr lang="it-IT" sz="1400" dirty="0">
              <a:ea typeface="Calibri"/>
              <a:cs typeface="Times New Roman"/>
            </a:endParaRPr>
          </a:p>
          <a:p>
            <a:pPr lvl="0"/>
            <a:endParaRPr lang="it-IT" sz="2000" dirty="0"/>
          </a:p>
          <a:p>
            <a:r>
              <a:rPr lang="it-IT" sz="1100" dirty="0"/>
              <a:t> </a:t>
            </a:r>
          </a:p>
        </p:txBody>
      </p:sp>
    </p:spTree>
    <p:extLst>
      <p:ext uri="{BB962C8B-B14F-4D97-AF65-F5344CB8AC3E}">
        <p14:creationId xmlns:p14="http://schemas.microsoft.com/office/powerpoint/2010/main" val="70013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400" b="1" spc="800" dirty="0">
                <a:latin typeface="BankGothic Md BT" panose="020B0807020203060204" pitchFamily="34" charset="0"/>
              </a:rPr>
              <a:t>Programma </a:t>
            </a:r>
          </a:p>
          <a:p>
            <a:pPr algn="ctr"/>
            <a:r>
              <a:rPr lang="it-IT" sz="2400" b="1" spc="800" dirty="0">
                <a:latin typeface="BankGothic Md BT" panose="020B0807020203060204" pitchFamily="34" charset="0"/>
              </a:rPr>
              <a:t>Domenica 22</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22" name="Rettangolo 21"/>
          <p:cNvSpPr/>
          <p:nvPr/>
        </p:nvSpPr>
        <p:spPr>
          <a:xfrm rot="16200000">
            <a:off x="5502384"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32769" name="Rectangle 1"/>
          <p:cNvSpPr>
            <a:spLocks noChangeArrowheads="1"/>
          </p:cNvSpPr>
          <p:nvPr/>
        </p:nvSpPr>
        <p:spPr bwMode="auto">
          <a:xfrm>
            <a:off x="171450" y="3319886"/>
            <a:ext cx="836295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100" b="0" i="0" u="none" strike="noStrike" cap="none" normalizeH="0" baseline="0" dirty="0">
              <a:ln>
                <a:noFill/>
              </a:ln>
              <a:solidFill>
                <a:srgbClr val="FF0000"/>
              </a:solidFill>
              <a:effectLst/>
              <a:latin typeface="Arial" pitchFamily="34" charset="0"/>
              <a:cs typeface="Arial" pitchFamily="34" charset="0"/>
            </a:endParaRPr>
          </a:p>
          <a:p>
            <a:r>
              <a:rPr lang="it-IT" sz="1100" dirty="0"/>
              <a:t> </a:t>
            </a:r>
          </a:p>
          <a:p>
            <a:r>
              <a:rPr lang="it-IT" sz="1100" dirty="0"/>
              <a:t> </a:t>
            </a:r>
            <a:endParaRPr lang="it-IT" sz="2000" dirty="0"/>
          </a:p>
        </p:txBody>
      </p:sp>
      <p:sp>
        <p:nvSpPr>
          <p:cNvPr id="2" name="Rettangolo 1"/>
          <p:cNvSpPr/>
          <p:nvPr/>
        </p:nvSpPr>
        <p:spPr>
          <a:xfrm>
            <a:off x="171450" y="780729"/>
            <a:ext cx="8519656" cy="6463308"/>
          </a:xfrm>
          <a:prstGeom prst="rect">
            <a:avLst/>
          </a:prstGeom>
        </p:spPr>
        <p:txBody>
          <a:bodyPr wrap="square">
            <a:spAutoFit/>
          </a:bodyPr>
          <a:lstStyle/>
          <a:p>
            <a:r>
              <a:rPr lang="it-IT" b="1" dirty="0"/>
              <a:t>Domenica 22 settembre 2019</a:t>
            </a:r>
          </a:p>
          <a:p>
            <a:endParaRPr lang="it-IT" dirty="0"/>
          </a:p>
          <a:p>
            <a:pPr lvl="0"/>
            <a:r>
              <a:rPr lang="it-IT" dirty="0"/>
              <a:t>Ore 08.00 – 18.00         </a:t>
            </a:r>
            <a:r>
              <a:rPr lang="it-IT" b="1" dirty="0" err="1"/>
              <a:t>Portosole</a:t>
            </a:r>
            <a:r>
              <a:rPr lang="it-IT" b="1" dirty="0"/>
              <a:t>:</a:t>
            </a:r>
            <a:r>
              <a:rPr lang="it-IT" dirty="0"/>
              <a:t> Villaggio dello Sport</a:t>
            </a:r>
          </a:p>
          <a:p>
            <a:pPr lvl="0"/>
            <a:r>
              <a:rPr lang="it-IT" dirty="0"/>
              <a:t>Ore 07.30 – 16.30         </a:t>
            </a:r>
            <a:r>
              <a:rPr lang="it-IT" b="1" dirty="0" err="1"/>
              <a:t>Portosole</a:t>
            </a:r>
            <a:r>
              <a:rPr lang="it-IT" b="1" dirty="0"/>
              <a:t>:</a:t>
            </a:r>
            <a:r>
              <a:rPr lang="it-IT" dirty="0"/>
              <a:t> Apertura uffici con distribuzione pettorali e pacchi gara</a:t>
            </a:r>
          </a:p>
          <a:p>
            <a:r>
              <a:rPr lang="it-IT" dirty="0"/>
              <a:t>Coppa delle Regioni – Triathlon</a:t>
            </a:r>
          </a:p>
          <a:p>
            <a:endParaRPr lang="it-IT" dirty="0"/>
          </a:p>
          <a:p>
            <a:pPr lvl="0"/>
            <a:r>
              <a:rPr lang="it-IT" dirty="0"/>
              <a:t>Ore 07.30 – 08.00         </a:t>
            </a:r>
            <a:r>
              <a:rPr lang="it-IT" b="1" dirty="0" err="1"/>
              <a:t>Portosole</a:t>
            </a:r>
            <a:r>
              <a:rPr lang="it-IT" dirty="0"/>
              <a:t>: Apertura Zona Cambio Youth</a:t>
            </a:r>
          </a:p>
          <a:p>
            <a:pPr lvl="0"/>
            <a:r>
              <a:rPr lang="it-IT" dirty="0"/>
              <a:t>Ore 08.10                     </a:t>
            </a:r>
            <a:r>
              <a:rPr lang="it-IT" b="1" dirty="0" err="1"/>
              <a:t>Portosole</a:t>
            </a:r>
            <a:r>
              <a:rPr lang="it-IT" dirty="0"/>
              <a:t>: partenza Staffette Youth</a:t>
            </a:r>
          </a:p>
          <a:p>
            <a:pPr lvl="0"/>
            <a:r>
              <a:rPr lang="it-IT" dirty="0"/>
              <a:t>Ore 09.20 – 09.50         </a:t>
            </a:r>
            <a:r>
              <a:rPr lang="it-IT" b="1" dirty="0" err="1"/>
              <a:t>Portosole</a:t>
            </a:r>
            <a:r>
              <a:rPr lang="it-IT" dirty="0"/>
              <a:t>: Apertura Zona Cambio Junior e Ragazzi</a:t>
            </a:r>
          </a:p>
          <a:p>
            <a:pPr lvl="0"/>
            <a:r>
              <a:rPr lang="it-IT" dirty="0"/>
              <a:t>Ore 10.00                     </a:t>
            </a:r>
            <a:r>
              <a:rPr lang="it-IT" b="1" dirty="0" err="1"/>
              <a:t>Portosole</a:t>
            </a:r>
            <a:r>
              <a:rPr lang="it-IT" dirty="0"/>
              <a:t>: partenza Staffette Junior</a:t>
            </a:r>
          </a:p>
          <a:p>
            <a:pPr lvl="0"/>
            <a:r>
              <a:rPr lang="it-IT" dirty="0"/>
              <a:t>Ore 11.20                     </a:t>
            </a:r>
            <a:r>
              <a:rPr lang="it-IT" b="1" dirty="0" err="1"/>
              <a:t>Portosole</a:t>
            </a:r>
            <a:r>
              <a:rPr lang="it-IT" dirty="0"/>
              <a:t>: partenza Staffette Ragazzi</a:t>
            </a:r>
          </a:p>
          <a:p>
            <a:pPr lvl="0"/>
            <a:r>
              <a:rPr lang="it-IT" dirty="0"/>
              <a:t>Ore 13.00                     </a:t>
            </a:r>
            <a:r>
              <a:rPr lang="it-IT" b="1" dirty="0" err="1"/>
              <a:t>Portosole</a:t>
            </a:r>
            <a:r>
              <a:rPr lang="it-IT" dirty="0"/>
              <a:t>: Premiazioni</a:t>
            </a:r>
          </a:p>
          <a:p>
            <a:pPr lvl="0"/>
            <a:endParaRPr lang="it-IT" dirty="0"/>
          </a:p>
          <a:p>
            <a:r>
              <a:rPr lang="it-IT" dirty="0"/>
              <a:t>Gara Silver Rank:</a:t>
            </a:r>
          </a:p>
          <a:p>
            <a:pPr lvl="0"/>
            <a:r>
              <a:rPr lang="it-IT" dirty="0"/>
              <a:t>Ore 11.00 - 12.45          </a:t>
            </a:r>
            <a:r>
              <a:rPr lang="it-IT" b="1" dirty="0" err="1"/>
              <a:t>Portosole</a:t>
            </a:r>
            <a:r>
              <a:rPr lang="it-IT" b="1" dirty="0"/>
              <a:t>:</a:t>
            </a:r>
            <a:r>
              <a:rPr lang="it-IT" dirty="0"/>
              <a:t> Apertura Zona Cambio</a:t>
            </a:r>
          </a:p>
          <a:p>
            <a:pPr lvl="0"/>
            <a:r>
              <a:rPr lang="it-IT" dirty="0"/>
              <a:t>Ore 13.00                     </a:t>
            </a:r>
            <a:r>
              <a:rPr lang="it-IT" b="1" dirty="0" err="1"/>
              <a:t>Portosole</a:t>
            </a:r>
            <a:r>
              <a:rPr lang="it-IT" b="1" dirty="0"/>
              <a:t>:</a:t>
            </a:r>
            <a:r>
              <a:rPr lang="it-IT" dirty="0"/>
              <a:t> partenza Sanremo Olympic Triathlon</a:t>
            </a:r>
          </a:p>
          <a:p>
            <a:pPr lvl="0"/>
            <a:r>
              <a:rPr lang="it-IT" dirty="0"/>
              <a:t>Ore 16.30                     </a:t>
            </a:r>
            <a:r>
              <a:rPr lang="it-IT" b="1" dirty="0" err="1"/>
              <a:t>Portosole</a:t>
            </a:r>
            <a:r>
              <a:rPr lang="it-IT" b="1" dirty="0"/>
              <a:t>:</a:t>
            </a:r>
            <a:r>
              <a:rPr lang="it-IT" dirty="0"/>
              <a:t> Premiazioni</a:t>
            </a:r>
          </a:p>
          <a:p>
            <a:pPr lvl="0"/>
            <a:endParaRPr lang="it-IT" dirty="0"/>
          </a:p>
          <a:p>
            <a:r>
              <a:rPr lang="it-IT" b="1" dirty="0"/>
              <a:t>Pasta Party</a:t>
            </a:r>
            <a:r>
              <a:rPr lang="it-IT" dirty="0"/>
              <a:t> attivo tutta la giornata e riservato agli atleti</a:t>
            </a:r>
          </a:p>
          <a:p>
            <a:endParaRPr lang="it-IT" dirty="0"/>
          </a:p>
          <a:p>
            <a:r>
              <a:rPr lang="it-IT" dirty="0"/>
              <a:t>Nota: l’accesso per la partecipazione al Triathlon Silver (valido per Coppa Italia U23), non interrompe ne ostacola lo svolgimento delle competizioni giovanili</a:t>
            </a:r>
          </a:p>
          <a:p>
            <a:endParaRPr lang="it-IT" dirty="0"/>
          </a:p>
        </p:txBody>
      </p:sp>
    </p:spTree>
    <p:extLst>
      <p:ext uri="{BB962C8B-B14F-4D97-AF65-F5344CB8AC3E}">
        <p14:creationId xmlns:p14="http://schemas.microsoft.com/office/powerpoint/2010/main" val="421219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6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400" b="1" spc="800" dirty="0">
                <a:latin typeface="BankGothic Md BT" panose="020B0807020203060204" pitchFamily="34" charset="0"/>
              </a:rPr>
              <a:t>Regole per </a:t>
            </a:r>
          </a:p>
          <a:p>
            <a:pPr algn="ctr"/>
            <a:r>
              <a:rPr lang="it-IT" sz="2400" b="1" spc="800" dirty="0">
                <a:latin typeface="BankGothic Md BT" panose="020B0807020203060204" pitchFamily="34" charset="0"/>
              </a:rPr>
              <a:t>Squadre e Staffette</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12" name="Rettangolo 11"/>
          <p:cNvSpPr/>
          <p:nvPr/>
        </p:nvSpPr>
        <p:spPr>
          <a:xfrm>
            <a:off x="129396" y="714992"/>
            <a:ext cx="8479766" cy="4616648"/>
          </a:xfrm>
          <a:prstGeom prst="rect">
            <a:avLst/>
          </a:prstGeom>
        </p:spPr>
        <p:txBody>
          <a:bodyPr wrap="square">
            <a:spAutoFit/>
          </a:bodyPr>
          <a:lstStyle/>
          <a:p>
            <a:endParaRPr lang="it-IT" b="1" dirty="0"/>
          </a:p>
          <a:p>
            <a:r>
              <a:rPr lang="it-IT" b="1" dirty="0"/>
              <a:t>Staffette Coppa delle Regioni Categoria Ragazzi</a:t>
            </a:r>
            <a:r>
              <a:rPr lang="it-IT" dirty="0"/>
              <a:t>:</a:t>
            </a:r>
          </a:p>
          <a:p>
            <a:endParaRPr lang="it-IT" dirty="0"/>
          </a:p>
          <a:p>
            <a:r>
              <a:rPr lang="it-IT" dirty="0"/>
              <a:t>Dal 2018 è una competizione ufficiale e pertanto non si possono fare staffette miste di Società di diverse Regioni, né miste societarie.</a:t>
            </a:r>
          </a:p>
          <a:p>
            <a:endParaRPr lang="it-IT" dirty="0"/>
          </a:p>
          <a:p>
            <a:endParaRPr lang="it-IT" dirty="0"/>
          </a:p>
          <a:p>
            <a:r>
              <a:rPr lang="it-IT" b="1" dirty="0"/>
              <a:t>Campionato Crono a Squadre</a:t>
            </a:r>
            <a:r>
              <a:rPr lang="it-IT" dirty="0"/>
              <a:t>:</a:t>
            </a:r>
          </a:p>
          <a:p>
            <a:endParaRPr lang="it-IT" dirty="0"/>
          </a:p>
          <a:p>
            <a:r>
              <a:rPr lang="it-IT" dirty="0"/>
              <a:t>Non è possibile modificare la composizione delle Squadre con pettorali già assegnati.</a:t>
            </a:r>
          </a:p>
          <a:p>
            <a:r>
              <a:rPr lang="it-IT" dirty="0"/>
              <a:t>Nel caso di infortunio o assenza di atleti che determinano il venir meno al minimo di composizione della squadra, gli atleti rimanenti possono completare altre Squadre della stessa Società se queste non hanno già raggiunto il massimo ammissibile.</a:t>
            </a:r>
          </a:p>
          <a:p>
            <a:endParaRPr lang="it-IT" dirty="0"/>
          </a:p>
          <a:p>
            <a:endParaRPr lang="it-IT" dirty="0"/>
          </a:p>
          <a:p>
            <a:endParaRPr lang="it-IT" sz="2400" dirty="0"/>
          </a:p>
        </p:txBody>
      </p:sp>
    </p:spTree>
    <p:extLst>
      <p:ext uri="{BB962C8B-B14F-4D97-AF65-F5344CB8AC3E}">
        <p14:creationId xmlns:p14="http://schemas.microsoft.com/office/powerpoint/2010/main" val="184038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704" y="1105073"/>
            <a:ext cx="8334375" cy="56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76200" y="-180975"/>
            <a:ext cx="6291070" cy="65769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400" b="1" spc="800" dirty="0">
                <a:latin typeface="BankGothic Md BT" panose="020B0807020203060204" pitchFamily="34" charset="0"/>
              </a:rPr>
              <a:t>Disposizioni Generali</a:t>
            </a:r>
          </a:p>
        </p:txBody>
      </p:sp>
      <p:sp>
        <p:nvSpPr>
          <p:cNvPr id="16" name="Rettangolo 15"/>
          <p:cNvSpPr/>
          <p:nvPr/>
        </p:nvSpPr>
        <p:spPr>
          <a:xfrm>
            <a:off x="6214870" y="-9058"/>
            <a:ext cx="2476236" cy="485775"/>
          </a:xfrm>
          <a:prstGeom prst="rect">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accent4">
                    <a:lumMod val="50000"/>
                  </a:schemeClr>
                </a:solidFill>
                <a:latin typeface="BankGothic Md BT" panose="020B0807020203060204" pitchFamily="34" charset="0"/>
              </a:rPr>
              <a:t>Sanremo</a:t>
            </a:r>
            <a:endParaRPr lang="it-IT" sz="1900" dirty="0">
              <a:solidFill>
                <a:schemeClr val="accent4">
                  <a:lumMod val="50000"/>
                </a:schemeClr>
              </a:solidFill>
              <a:latin typeface="BankGothic Md BT" panose="020B0807020203060204" pitchFamily="34" charset="0"/>
            </a:endParaRPr>
          </a:p>
        </p:txBody>
      </p:sp>
      <p:sp>
        <p:nvSpPr>
          <p:cNvPr id="19" name="Rettangolo 18"/>
          <p:cNvSpPr/>
          <p:nvPr/>
        </p:nvSpPr>
        <p:spPr>
          <a:xfrm>
            <a:off x="62753" y="736693"/>
            <a:ext cx="8329713" cy="569996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8" name="Rettangolo 7"/>
          <p:cNvSpPr/>
          <p:nvPr/>
        </p:nvSpPr>
        <p:spPr>
          <a:xfrm rot="16200000">
            <a:off x="5488552" y="3202552"/>
            <a:ext cx="6858001" cy="4528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4000" spc="300" dirty="0">
                <a:latin typeface="BankGothic Md BT" panose="020B0807020203060204" pitchFamily="34" charset="0"/>
              </a:rPr>
              <a:t>GIOVANI 2019</a:t>
            </a:r>
          </a:p>
        </p:txBody>
      </p:sp>
      <p:sp>
        <p:nvSpPr>
          <p:cNvPr id="12" name="Rettangolo 11"/>
          <p:cNvSpPr/>
          <p:nvPr/>
        </p:nvSpPr>
        <p:spPr>
          <a:xfrm>
            <a:off x="129396" y="714992"/>
            <a:ext cx="8479766" cy="5632311"/>
          </a:xfrm>
          <a:prstGeom prst="rect">
            <a:avLst/>
          </a:prstGeom>
        </p:spPr>
        <p:txBody>
          <a:bodyPr wrap="square">
            <a:spAutoFit/>
          </a:bodyPr>
          <a:lstStyle/>
          <a:p>
            <a:r>
              <a:rPr lang="it-IT" dirty="0"/>
              <a:t>E’ cura degli atleti essere presenti nell’area di partenza in prossimità del pontone in tempo utile per il controllo </a:t>
            </a:r>
            <a:r>
              <a:rPr lang="it-IT" dirty="0" err="1"/>
              <a:t>pre</a:t>
            </a:r>
            <a:r>
              <a:rPr lang="it-IT" dirty="0"/>
              <a:t> partenza sul tappeto </a:t>
            </a:r>
            <a:r>
              <a:rPr lang="it-IT" dirty="0" err="1"/>
              <a:t>nextrace</a:t>
            </a:r>
            <a:r>
              <a:rPr lang="it-IT" dirty="0"/>
              <a:t>.</a:t>
            </a:r>
          </a:p>
          <a:p>
            <a:endParaRPr lang="it-IT" dirty="0"/>
          </a:p>
          <a:p>
            <a:r>
              <a:rPr lang="it-IT" dirty="0"/>
              <a:t>Il riscaldamento a nuoto è vietato all’interno del campo di gara, ovvero lo spazio compreso tra area di partenza e uscita nuoto, e perimetro interno al tracciato.</a:t>
            </a:r>
          </a:p>
          <a:p>
            <a:endParaRPr lang="it-IT" dirty="0"/>
          </a:p>
          <a:p>
            <a:r>
              <a:rPr lang="it-IT" dirty="0">
                <a:highlight>
                  <a:srgbClr val="FFFF00"/>
                </a:highlight>
              </a:rPr>
              <a:t>Le partenze avverranno dal pontone.</a:t>
            </a:r>
          </a:p>
          <a:p>
            <a:endParaRPr lang="it-IT" dirty="0"/>
          </a:p>
          <a:p>
            <a:r>
              <a:rPr lang="it-IT" dirty="0"/>
              <a:t>Lo start per Ragazzi e Coppa delle Regioni avverrà con tromba acustica, mentre per la Crono a Squadre con fischietto. In caso di falsa partenza, le canoe chiuderanno il fronte. Per singole partenze anticipate i giudici segnaleranno gli atleti per il penalty box.</a:t>
            </a:r>
          </a:p>
          <a:p>
            <a:endParaRPr lang="it-IT" dirty="0"/>
          </a:p>
          <a:p>
            <a:r>
              <a:rPr lang="it-IT" dirty="0"/>
              <a:t>Gli atleti devono rispettare gli orari di </a:t>
            </a:r>
            <a:r>
              <a:rPr lang="it-IT" dirty="0" err="1"/>
              <a:t>chek-in</a:t>
            </a:r>
            <a:r>
              <a:rPr lang="it-IT" dirty="0"/>
              <a:t> per evitare di rimanere esclusi dalle competizioni, e quelli di </a:t>
            </a:r>
            <a:r>
              <a:rPr lang="it-IT" dirty="0" err="1"/>
              <a:t>chek</a:t>
            </a:r>
            <a:r>
              <a:rPr lang="it-IT" dirty="0"/>
              <a:t>-out dalla zona cambio affinché il gruppo successivo abbia sufficiente tempo per il </a:t>
            </a:r>
            <a:r>
              <a:rPr lang="it-IT" dirty="0" err="1"/>
              <a:t>chek-in</a:t>
            </a:r>
            <a:r>
              <a:rPr lang="it-IT" dirty="0"/>
              <a:t>.</a:t>
            </a:r>
          </a:p>
          <a:p>
            <a:endParaRPr lang="it-IT" dirty="0"/>
          </a:p>
          <a:p>
            <a:endParaRPr lang="it-IT" dirty="0"/>
          </a:p>
          <a:p>
            <a:r>
              <a:rPr lang="it-IT" dirty="0"/>
              <a:t>Il Gazebo del Penalty Time è posizionato …………………………………..</a:t>
            </a:r>
          </a:p>
          <a:p>
            <a:endParaRPr lang="it-IT" dirty="0"/>
          </a:p>
          <a:p>
            <a:r>
              <a:rPr lang="it-IT" dirty="0"/>
              <a:t>In zona cambio è vietato contrassegnare il proprio posto con qualsiasi modalità. </a:t>
            </a:r>
            <a:endParaRPr lang="it-IT" sz="2400" dirty="0"/>
          </a:p>
        </p:txBody>
      </p:sp>
    </p:spTree>
    <p:extLst>
      <p:ext uri="{BB962C8B-B14F-4D97-AF65-F5344CB8AC3E}">
        <p14:creationId xmlns:p14="http://schemas.microsoft.com/office/powerpoint/2010/main" val="2516270069"/>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3523</TotalTime>
  <Words>1227</Words>
  <Application>Microsoft Office PowerPoint</Application>
  <PresentationFormat>Presentazione su schermo (4:3)</PresentationFormat>
  <Paragraphs>248</Paragraphs>
  <Slides>23</Slides>
  <Notes>9</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32" baseType="lpstr">
      <vt:lpstr>Arial</vt:lpstr>
      <vt:lpstr>Arial Black</vt:lpstr>
      <vt:lpstr>BankGothic Md BT</vt:lpstr>
      <vt:lpstr>Calibri</vt:lpstr>
      <vt:lpstr>Calibri Light</vt:lpstr>
      <vt:lpstr>Symbol</vt:lpstr>
      <vt:lpstr>Times New Roman</vt:lpstr>
      <vt:lpstr>Office Theme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bottoni</dc:creator>
  <cp:lastModifiedBy>Daniele Moraglia</cp:lastModifiedBy>
  <cp:revision>254</cp:revision>
  <dcterms:created xsi:type="dcterms:W3CDTF">2014-05-25T16:17:15Z</dcterms:created>
  <dcterms:modified xsi:type="dcterms:W3CDTF">2019-09-16T22:19:08Z</dcterms:modified>
</cp:coreProperties>
</file>